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460" autoAdjust="0"/>
    <p:restoredTop sz="96267" autoAdjust="0"/>
  </p:normalViewPr>
  <p:slideViewPr>
    <p:cSldViewPr snapToGrid="0">
      <p:cViewPr>
        <p:scale>
          <a:sx n="51" d="100"/>
          <a:sy n="51" d="100"/>
        </p:scale>
        <p:origin x="-48" y="-2000"/>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10/8/19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2.png>
</file>

<file path=ppt/media/image4.tiff>
</file>

<file path=ppt/media/image5.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10/8/19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10/8/19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mod="1">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10/8/19</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11" Type="http://schemas.openxmlformats.org/officeDocument/2006/relationships/image" Target="../media/image7.emf"/><Relationship Id="rId12" Type="http://schemas.openxmlformats.org/officeDocument/2006/relationships/image" Target="../media/image8.jpeg"/><Relationship Id="rId13" Type="http://schemas.openxmlformats.org/officeDocument/2006/relationships/image" Target="../media/image9.png"/><Relationship Id="rId14" Type="http://schemas.openxmlformats.org/officeDocument/2006/relationships/image" Target="../media/image10.png"/><Relationship Id="rId15" Type="http://schemas.openxmlformats.org/officeDocument/2006/relationships/image" Target="../media/image11.png"/><Relationship Id="rId16" Type="http://schemas.openxmlformats.org/officeDocument/2006/relationships/image" Target="../media/image12.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png"/><Relationship Id="rId6" Type="http://schemas.openxmlformats.org/officeDocument/2006/relationships/image" Target="../media/image3.emf"/><Relationship Id="rId7" Type="http://schemas.openxmlformats.org/officeDocument/2006/relationships/image" Target="../media/image4.tiff"/><Relationship Id="rId8" Type="http://schemas.openxmlformats.org/officeDocument/2006/relationships/image" Target="../media/image5.jpeg"/><Relationship Id="rId9" Type="http://schemas.openxmlformats.org/officeDocument/2006/relationships/hyperlink" Target="http://arxiv.org/abs/arXiv:1904.12882" TargetMode="External"/><Relationship Id="rId10"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418043" y="8878633"/>
            <a:ext cx="43725042" cy="19637465"/>
          </a:xfrm>
          <a:prstGeom prst="rect">
            <a:avLst/>
          </a:prstGeom>
          <a:solidFill>
            <a:schemeClr val="accent1"/>
          </a:solidFill>
        </p:spPr>
      </p:pic>
      <p:sp>
        <p:nvSpPr>
          <p:cNvPr id="4" name="Title 3"/>
          <p:cNvSpPr>
            <a:spLocks noGrp="1"/>
          </p:cNvSpPr>
          <p:nvPr>
            <p:ph type="title"/>
          </p:nvPr>
        </p:nvSpPr>
        <p:spPr>
          <a:xfrm>
            <a:off x="5998144" y="497743"/>
            <a:ext cx="31561436" cy="2519919"/>
          </a:xfrm>
        </p:spPr>
        <p:txBody>
          <a:bodyPr>
            <a:normAutofit fontScale="90000"/>
          </a:bodyPr>
          <a:lstStyle/>
          <a:p>
            <a:pPr algn="ctr"/>
            <a:r>
              <a:rPr lang="en-US" sz="7200" dirty="0" smtClean="0"/>
              <a:t>Collinearity </a:t>
            </a:r>
            <a:r>
              <a:rPr lang="en-US" sz="7200" dirty="0"/>
              <a:t>criteria for transverse momentum dependent distributions in </a:t>
            </a:r>
            <a:r>
              <a:rPr lang="en-US" sz="7200" dirty="0" smtClean="0"/>
              <a:t>SIDIS:</a:t>
            </a:r>
            <a:br>
              <a:rPr lang="en-US" sz="7200" dirty="0" smtClean="0"/>
            </a:br>
            <a:r>
              <a:rPr lang="en-US" sz="7200" dirty="0" smtClean="0">
                <a:solidFill>
                  <a:srgbClr val="FFFF00"/>
                </a:solidFill>
              </a:rPr>
              <a:t>Study of the origin of Semi-Inclusive Deep Inelastic Scattering (SIDIS)</a:t>
            </a:r>
            <a:r>
              <a:rPr lang="en-US" sz="9600" dirty="0">
                <a:solidFill>
                  <a:srgbClr val="FFFF00"/>
                </a:solidFill>
                <a:latin typeface="Palatino" charset="0"/>
                <a:ea typeface="Palatino" charset="0"/>
                <a:cs typeface="Palatino" charset="0"/>
              </a:rPr>
              <a:t/>
            </a:r>
            <a:br>
              <a:rPr lang="en-US" sz="9600" dirty="0">
                <a:solidFill>
                  <a:srgbClr val="FFFF00"/>
                </a:solidFill>
                <a:latin typeface="Palatino" charset="0"/>
                <a:ea typeface="Palatino" charset="0"/>
                <a:cs typeface="Palatino" charset="0"/>
              </a:rPr>
            </a:br>
            <a:endParaRPr lang="en-US" sz="5300" dirty="0">
              <a:latin typeface="Palatino" charset="0"/>
              <a:ea typeface="Palatino" charset="0"/>
              <a:cs typeface="Palatino" charset="0"/>
            </a:endParaRPr>
          </a:p>
        </p:txBody>
      </p:sp>
      <p:sp>
        <p:nvSpPr>
          <p:cNvPr id="23" name="Text Placeholder 22"/>
          <p:cNvSpPr>
            <a:spLocks noGrp="1"/>
          </p:cNvSpPr>
          <p:nvPr>
            <p:ph type="body" sz="quarter" idx="36"/>
          </p:nvPr>
        </p:nvSpPr>
        <p:spPr>
          <a:xfrm>
            <a:off x="9380611" y="2749962"/>
            <a:ext cx="23141563" cy="1598123"/>
          </a:xfrm>
        </p:spPr>
        <p:txBody>
          <a:bodyPr/>
          <a:lstStyle/>
          <a:p>
            <a:pPr algn="ctr"/>
            <a:r>
              <a:rPr lang="en-US" sz="3960" b="1" dirty="0" smtClean="0">
                <a:solidFill>
                  <a:srgbClr val="FFFF00"/>
                </a:solidFill>
                <a:latin typeface="Palatino" charset="0"/>
                <a:ea typeface="Palatino" charset="0"/>
                <a:cs typeface="Palatino" charset="0"/>
              </a:rPr>
              <a:t>S</a:t>
            </a:r>
            <a:r>
              <a:rPr lang="en-US" sz="3960" b="1" dirty="0">
                <a:solidFill>
                  <a:srgbClr val="FFFF00"/>
                </a:solidFill>
                <a:latin typeface="Palatino" charset="0"/>
                <a:ea typeface="Palatino" charset="0"/>
                <a:cs typeface="Palatino" charset="0"/>
              </a:rPr>
              <a:t>. </a:t>
            </a:r>
            <a:r>
              <a:rPr lang="en-US" sz="3960" b="1" dirty="0" smtClean="0">
                <a:solidFill>
                  <a:srgbClr val="FFFF00"/>
                </a:solidFill>
                <a:latin typeface="Palatino" charset="0"/>
                <a:ea typeface="Palatino" charset="0"/>
                <a:cs typeface="Palatino" charset="0"/>
              </a:rPr>
              <a:t>Dolan</a:t>
            </a:r>
            <a:r>
              <a:rPr lang="en-US" sz="3960" b="1" baseline="30000" dirty="0">
                <a:solidFill>
                  <a:srgbClr val="FFFF00"/>
                </a:solidFill>
                <a:latin typeface="Palatino" charset="0"/>
                <a:ea typeface="Palatino" charset="0"/>
                <a:cs typeface="Palatino" charset="0"/>
              </a:rPr>
              <a:t>1</a:t>
            </a:r>
            <a:r>
              <a:rPr lang="en-US" sz="3960" b="1" dirty="0" smtClean="0">
                <a:solidFill>
                  <a:srgbClr val="FFFF00"/>
                </a:solidFill>
                <a:latin typeface="Palatino" charset="0"/>
                <a:ea typeface="Palatino" charset="0"/>
                <a:cs typeface="Palatino" charset="0"/>
              </a:rPr>
              <a:t>, </a:t>
            </a:r>
            <a:r>
              <a:rPr lang="en-US" sz="3960" b="1" dirty="0" smtClean="0">
                <a:latin typeface="Palatino" charset="0"/>
                <a:ea typeface="Palatino" charset="0"/>
                <a:cs typeface="Palatino" charset="0"/>
              </a:rPr>
              <a:t>L</a:t>
            </a:r>
            <a:r>
              <a:rPr lang="en-US" sz="3960" b="1" dirty="0">
                <a:latin typeface="Palatino" charset="0"/>
                <a:ea typeface="Palatino" charset="0"/>
                <a:cs typeface="Palatino" charset="0"/>
              </a:rPr>
              <a:t>. </a:t>
            </a:r>
            <a:r>
              <a:rPr lang="en-US" sz="3960" b="1" dirty="0" smtClean="0">
                <a:latin typeface="Palatino" charset="0"/>
                <a:ea typeface="Palatino" charset="0"/>
                <a:cs typeface="Palatino" charset="0"/>
              </a:rPr>
              <a:t>Gamberg</a:t>
            </a:r>
            <a:r>
              <a:rPr lang="en-US" sz="3960" b="1" baseline="30000" dirty="0">
                <a:latin typeface="Palatino" charset="0"/>
                <a:ea typeface="Palatino" charset="0"/>
                <a:cs typeface="Palatino" charset="0"/>
              </a:rPr>
              <a:t>1</a:t>
            </a:r>
            <a:r>
              <a:rPr lang="en-US" sz="3960" b="1" dirty="0" smtClean="0">
                <a:latin typeface="Palatino" charset="0"/>
                <a:ea typeface="Palatino" charset="0"/>
                <a:cs typeface="Palatino" charset="0"/>
              </a:rPr>
              <a:t>,</a:t>
            </a:r>
            <a:r>
              <a:rPr lang="en-US" sz="3960" b="1" baseline="30000" dirty="0" smtClean="0">
                <a:latin typeface="Palatino" charset="0"/>
                <a:ea typeface="Palatino" charset="0"/>
                <a:cs typeface="Palatino" charset="0"/>
              </a:rPr>
              <a:t> </a:t>
            </a:r>
            <a:r>
              <a:rPr lang="en-US" sz="3960" b="1" dirty="0" smtClean="0">
                <a:latin typeface="Palatino" charset="0"/>
                <a:ea typeface="Palatino" charset="0"/>
                <a:cs typeface="Palatino" charset="0"/>
              </a:rPr>
              <a:t>A</a:t>
            </a:r>
            <a:r>
              <a:rPr lang="en-US" sz="3960" b="1" dirty="0">
                <a:latin typeface="Palatino" charset="0"/>
                <a:ea typeface="Palatino" charset="0"/>
                <a:cs typeface="Palatino" charset="0"/>
              </a:rPr>
              <a:t>. </a:t>
            </a:r>
            <a:r>
              <a:rPr lang="en-US" sz="3960" b="1" dirty="0" smtClean="0">
                <a:latin typeface="Palatino" charset="0"/>
                <a:ea typeface="Palatino" charset="0"/>
                <a:cs typeface="Palatino" charset="0"/>
              </a:rPr>
              <a:t>Prokudin</a:t>
            </a:r>
            <a:r>
              <a:rPr lang="en-US" sz="3960" b="1" baseline="30000" dirty="0" smtClean="0">
                <a:latin typeface="Palatino" charset="0"/>
                <a:ea typeface="Palatino" charset="0"/>
                <a:cs typeface="Palatino" charset="0"/>
              </a:rPr>
              <a:t>1,2</a:t>
            </a:r>
          </a:p>
          <a:p>
            <a:pPr algn="ctr"/>
            <a:endParaRPr lang="en-US" sz="3960" b="1" baseline="30000" dirty="0" smtClean="0">
              <a:latin typeface="Palatino" charset="0"/>
              <a:ea typeface="Palatino" charset="0"/>
              <a:cs typeface="Palatino" charset="0"/>
            </a:endParaRPr>
          </a:p>
          <a:p>
            <a:pPr algn="ctr"/>
            <a:r>
              <a:rPr lang="en-US" sz="2520" b="1" baseline="30000" dirty="0">
                <a:latin typeface="Palatino" charset="0"/>
                <a:ea typeface="Palatino" charset="0"/>
                <a:cs typeface="Palatino" charset="0"/>
              </a:rPr>
              <a:t>1</a:t>
            </a:r>
            <a:r>
              <a:rPr lang="en-US" sz="2520" b="1" dirty="0" smtClean="0">
                <a:latin typeface="Palatino" charset="0"/>
                <a:ea typeface="Palatino" charset="0"/>
                <a:cs typeface="Palatino" charset="0"/>
              </a:rPr>
              <a:t> </a:t>
            </a:r>
            <a:r>
              <a:rPr lang="en-US" sz="2520" b="1" dirty="0">
                <a:latin typeface="Palatino" charset="0"/>
                <a:ea typeface="Palatino" charset="0"/>
                <a:cs typeface="Palatino" charset="0"/>
              </a:rPr>
              <a:t>Division of Science, Penn State University </a:t>
            </a:r>
            <a:r>
              <a:rPr lang="en-US" sz="2520" b="1" dirty="0" smtClean="0">
                <a:latin typeface="Palatino" charset="0"/>
                <a:ea typeface="Palatino" charset="0"/>
                <a:cs typeface="Palatino" charset="0"/>
              </a:rPr>
              <a:t>Berks, Reading, PA</a:t>
            </a:r>
            <a:endParaRPr lang="en-US" sz="2520" b="1"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2</a:t>
            </a:r>
            <a:r>
              <a:rPr lang="en-US" sz="2520" b="1" dirty="0" smtClean="0">
                <a:latin typeface="Palatino" charset="0"/>
                <a:ea typeface="Palatino" charset="0"/>
                <a:cs typeface="Palatino" charset="0"/>
              </a:rPr>
              <a:t> </a:t>
            </a:r>
            <a:r>
              <a:rPr lang="en-US" sz="2520" b="1" dirty="0">
                <a:latin typeface="Palatino" charset="0"/>
                <a:ea typeface="Palatino" charset="0"/>
                <a:cs typeface="Palatino" charset="0"/>
              </a:rPr>
              <a:t>Theory Center, Jefferson Lab, Newport </a:t>
            </a:r>
            <a:r>
              <a:rPr lang="en-US" sz="2520" b="1" dirty="0" smtClean="0">
                <a:latin typeface="Palatino" charset="0"/>
                <a:ea typeface="Palatino" charset="0"/>
                <a:cs typeface="Palatino" charset="0"/>
              </a:rPr>
              <a:t>News, VA</a:t>
            </a:r>
            <a:endParaRPr lang="en-US" sz="2520" b="1" dirty="0">
              <a:latin typeface="Palatino" charset="0"/>
              <a:ea typeface="Palatino" charset="0"/>
              <a:cs typeface="Palatino" charset="0"/>
            </a:endParaRPr>
          </a:p>
          <a:p>
            <a:endParaRPr lang="en-US" sz="2520" b="1" dirty="0"/>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138630" y="28207833"/>
            <a:ext cx="14168369"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8927323" y="29065311"/>
            <a:ext cx="14379676" cy="1157112"/>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3200" dirty="0">
                <a:latin typeface="Palatino"/>
                <a:ea typeface="Palatino" charset="0"/>
                <a:cs typeface="Palatino" charset="0"/>
              </a:rPr>
              <a:t>We would like </a:t>
            </a:r>
            <a:r>
              <a:rPr lang="en-US" sz="3200" dirty="0" smtClean="0">
                <a:latin typeface="Palatino"/>
                <a:ea typeface="Palatino" charset="0"/>
                <a:cs typeface="Palatino" charset="0"/>
              </a:rPr>
              <a:t>to acknowledge support </a:t>
            </a:r>
            <a:r>
              <a:rPr lang="en-US" sz="3200" dirty="0">
                <a:latin typeface="Palatino"/>
                <a:ea typeface="Palatino" charset="0"/>
                <a:cs typeface="Palatino" charset="0"/>
              </a:rPr>
              <a:t>from NSF under Contract No. </a:t>
            </a:r>
            <a:r>
              <a:rPr lang="en-US" sz="3200" dirty="0" smtClean="0">
                <a:latin typeface="Palatino"/>
                <a:ea typeface="Palatino" charset="0"/>
                <a:cs typeface="Palatino" charset="0"/>
              </a:rPr>
              <a:t>PHY-1623454 and DOE </a:t>
            </a:r>
            <a:r>
              <a:rPr lang="en-US" sz="3200" dirty="0">
                <a:latin typeface="Palatino"/>
                <a:ea typeface="Palatino" charset="0"/>
                <a:cs typeface="Palatino" charset="0"/>
              </a:rPr>
              <a:t>under </a:t>
            </a:r>
            <a:r>
              <a:rPr lang="en-US" sz="3200" dirty="0" smtClean="0">
                <a:latin typeface="Palatino"/>
                <a:ea typeface="Palatino" charset="0"/>
                <a:cs typeface="Palatino" charset="0"/>
              </a:rPr>
              <a:t>Contract </a:t>
            </a:r>
            <a:r>
              <a:rPr lang="en-US" sz="3200" dirty="0">
                <a:latin typeface="Palatino"/>
                <a:ea typeface="Palatino" charset="0"/>
                <a:cs typeface="Palatino" charset="0"/>
              </a:rPr>
              <a:t>No. </a:t>
            </a:r>
            <a:r>
              <a:rPr lang="en-US" sz="3200" dirty="0" smtClean="0">
                <a:latin typeface="Palatino"/>
                <a:ea typeface="Palatino" charset="0"/>
                <a:cs typeface="Palatino" charset="0"/>
              </a:rPr>
              <a:t>DE-FG02-07ER41460.</a:t>
            </a:r>
            <a:endParaRPr lang="en-US" sz="3200" b="1" dirty="0">
              <a:latin typeface="Palatino"/>
              <a:ea typeface="Palatino" charset="0"/>
              <a:cs typeface="Palatino" charset="0"/>
            </a:endParaRPr>
          </a:p>
        </p:txBody>
      </p:sp>
      <mc:AlternateContent xmlns:mc="http://schemas.openxmlformats.org/markup-compatibility/2006">
        <mc:Choice xmlns:a14="http://schemas.microsoft.com/office/drawing/2010/main" Requires="a14">
          <p:sp>
            <p:nvSpPr>
              <p:cNvPr id="3" name="Content Placeholder 2"/>
              <p:cNvSpPr>
                <a:spLocks noGrp="1"/>
              </p:cNvSpPr>
              <p:nvPr>
                <p:ph sz="quarter" idx="32"/>
              </p:nvPr>
            </p:nvSpPr>
            <p:spPr>
              <a:xfrm>
                <a:off x="14630400" y="6311527"/>
                <a:ext cx="14296924" cy="12132289"/>
              </a:xfrm>
              <a:solidFill>
                <a:schemeClr val="bg1">
                  <a:alpha val="81000"/>
                </a:schemeClr>
              </a:solidFill>
            </p:spPr>
            <p:txBody>
              <a:bodyPr lIns="91440">
                <a:noAutofit/>
              </a:bodyPr>
              <a:lstStyle/>
              <a:p>
                <a:pPr marL="0" indent="0" algn="just">
                  <a:buNone/>
                </a:pPr>
                <a:r>
                  <a:rPr lang="en-US" sz="3200" dirty="0">
                    <a:latin typeface="Palatino" charset="0"/>
                    <a:ea typeface="Palatino" charset="0"/>
                    <a:cs typeface="Palatino" charset="0"/>
                  </a:rPr>
                  <a:t>We can see that generically there are at least three regions of pion production in SIDIS. Each region has significant experimental and theoretical interest, and each is important for understanding of the nucleon structure. The demarcation of these regions is not exactly known and is needed for phenomenological extraction of the nucleon structure. Factorization theorems allow to relate each region to specific facets of nucleon structure. The purpose of this project is to identify the data that originates from Fig.1 ( Fig. 2 (a)) and allows to access intrinsic motion of quarks and gluons, also known as  Transverse Momentum Dependent (TMD) structure</a:t>
                </a:r>
                <a:r>
                  <a:rPr lang="en-US" sz="3200" dirty="0" smtClean="0">
                    <a:latin typeface="Palatino" charset="0"/>
                    <a:ea typeface="Palatino" charset="0"/>
                    <a:cs typeface="Palatino" charset="0"/>
                  </a:rPr>
                  <a:t>. </a:t>
                </a:r>
                <a:r>
                  <a:rPr lang="en-US" sz="3200" dirty="0">
                    <a:latin typeface="Palatino" charset="0"/>
                    <a:ea typeface="Palatino" charset="0"/>
                    <a:cs typeface="Palatino" charset="0"/>
                  </a:rPr>
                  <a:t>Fig. 3 depicts </a:t>
                </a:r>
                <a:r>
                  <a:rPr lang="en-US" sz="3200" dirty="0" smtClean="0">
                    <a:latin typeface="Palatino" charset="0"/>
                    <a:ea typeface="Palatino" charset="0"/>
                    <a:cs typeface="Palatino" charset="0"/>
                  </a:rPr>
                  <a:t>these </a:t>
                </a:r>
                <a:r>
                  <a:rPr lang="en-US" sz="3200" dirty="0">
                    <a:latin typeface="Palatino" charset="0"/>
                    <a:ea typeface="Palatino" charset="0"/>
                    <a:cs typeface="Palatino" charset="0"/>
                  </a:rPr>
                  <a:t>regions as a function of pion rapidity and transverse momentum.</a:t>
                </a: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smtClean="0">
                    <a:latin typeface="Palatino" charset="0"/>
                    <a:ea typeface="Palatino" charset="0"/>
                    <a:cs typeface="Palatino" charset="0"/>
                  </a:rPr>
                  <a:t>Recently</a:t>
                </a:r>
                <a:r>
                  <a:rPr lang="en-US" sz="3200" dirty="0" smtClean="0">
                    <a:latin typeface="Palatino" charset="0"/>
                    <a:ea typeface="Palatino" charset="0"/>
                    <a:cs typeface="Palatino" charset="0"/>
                  </a:rPr>
                  <a:t>, Ref. [2] introduced ratio criteria, R</a:t>
                </a:r>
                <a:r>
                  <a:rPr lang="en-US" sz="3200" baseline="-25000" dirty="0">
                    <a:latin typeface="Palatino" charset="0"/>
                    <a:ea typeface="Palatino" charset="0"/>
                    <a:cs typeface="Palatino" charset="0"/>
                  </a:rPr>
                  <a:t>0</a:t>
                </a:r>
                <a:r>
                  <a:rPr lang="en-US" sz="3200" dirty="0" smtClean="0">
                    <a:latin typeface="Palatino" charset="0"/>
                    <a:ea typeface="Palatino" charset="0"/>
                    <a:cs typeface="Palatino" charset="0"/>
                  </a:rPr>
                  <a:t>, R</a:t>
                </a:r>
                <a:r>
                  <a:rPr lang="en-US" sz="3200" baseline="-25000" dirty="0" smtClean="0">
                    <a:latin typeface="Palatino" charset="0"/>
                    <a:ea typeface="Palatino" charset="0"/>
                    <a:cs typeface="Palatino" charset="0"/>
                  </a:rPr>
                  <a:t>1</a:t>
                </a:r>
                <a:r>
                  <a:rPr lang="en-US" sz="3200" dirty="0" smtClean="0">
                    <a:latin typeface="Palatino" charset="0"/>
                    <a:ea typeface="Palatino" charset="0"/>
                    <a:cs typeface="Palatino" charset="0"/>
                  </a:rPr>
                  <a:t>, R</a:t>
                </a:r>
                <a:r>
                  <a:rPr lang="en-US" sz="3200" baseline="-25000" dirty="0" smtClean="0">
                    <a:latin typeface="Palatino" charset="0"/>
                    <a:ea typeface="Palatino" charset="0"/>
                    <a:cs typeface="Palatino" charset="0"/>
                  </a:rPr>
                  <a:t>2</a:t>
                </a:r>
                <a:r>
                  <a:rPr lang="en-US" sz="3200" dirty="0" smtClean="0">
                    <a:latin typeface="Palatino" charset="0"/>
                    <a:ea typeface="Palatino" charset="0"/>
                    <a:cs typeface="Palatino" charset="0"/>
                  </a:rPr>
                  <a:t> for regions in SIDIS. Each  ratio is a function of underlying </a:t>
                </a:r>
                <a:r>
                  <a:rPr lang="en-US" sz="3200" dirty="0" err="1" smtClean="0">
                    <a:latin typeface="Palatino" charset="0"/>
                    <a:ea typeface="Palatino" charset="0"/>
                    <a:cs typeface="Palatino" charset="0"/>
                  </a:rPr>
                  <a:t>parton</a:t>
                </a:r>
                <a:r>
                  <a:rPr lang="en-US" sz="3200" dirty="0" smtClean="0">
                    <a:latin typeface="Palatino" charset="0"/>
                    <a:ea typeface="Palatino" charset="0"/>
                    <a:cs typeface="Palatino" charset="0"/>
                  </a:rPr>
                  <a:t> kinematics. For instance, </a:t>
                </a:r>
                <a:r>
                  <a:rPr lang="en-US" sz="3200" dirty="0">
                    <a:latin typeface="Palatino" charset="0"/>
                    <a:ea typeface="Palatino" charset="0"/>
                    <a:cs typeface="Palatino" charset="0"/>
                  </a:rPr>
                  <a:t>if all </a:t>
                </a:r>
                <a:r>
                  <a:rPr lang="en-US" sz="3200" dirty="0" smtClean="0">
                    <a:latin typeface="Palatino" charset="0"/>
                    <a:ea typeface="Palatino" charset="0"/>
                    <a:cs typeface="Palatino" charset="0"/>
                  </a:rPr>
                  <a:t>R</a:t>
                </a:r>
                <a:r>
                  <a:rPr lang="en-US" sz="3200" baseline="-25000" dirty="0" smtClean="0">
                    <a:latin typeface="Palatino" charset="0"/>
                    <a:ea typeface="Palatino" charset="0"/>
                    <a:cs typeface="Palatino" charset="0"/>
                  </a:rPr>
                  <a:t>0</a:t>
                </a:r>
                <a:r>
                  <a:rPr lang="en-US" sz="3200" dirty="0" smtClean="0">
                    <a:latin typeface="Palatino" charset="0"/>
                    <a:ea typeface="Palatino" charset="0"/>
                    <a:cs typeface="Palatino" charset="0"/>
                  </a:rPr>
                  <a:t>, </a:t>
                </a:r>
                <a:r>
                  <a:rPr lang="en-US" sz="3200" dirty="0">
                    <a:latin typeface="Palatino" charset="0"/>
                    <a:ea typeface="Palatino" charset="0"/>
                    <a:cs typeface="Palatino" charset="0"/>
                  </a:rPr>
                  <a:t>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14:m>
                  <m:oMath xmlns:m="http://schemas.openxmlformats.org/officeDocument/2006/math">
                    <m:r>
                      <a:rPr lang="en-US" sz="3200" i="1" dirty="0" smtClean="0">
                        <a:latin typeface="Cambria Math" charset="0"/>
                        <a:ea typeface="Palatino" charset="0"/>
                        <a:cs typeface="Palatino" charset="0"/>
                      </a:rPr>
                      <m:t>≪</m:t>
                    </m:r>
                  </m:oMath>
                </a14:m>
                <a:r>
                  <a:rPr lang="en-US" sz="3200" dirty="0" smtClean="0">
                    <a:latin typeface="Palatino" charset="0"/>
                    <a:ea typeface="Palatino" charset="0"/>
                    <a:cs typeface="Palatino" charset="0"/>
                  </a:rPr>
                  <a:t> 1, then the corresponding region of the data is </a:t>
                </a:r>
                <a:r>
                  <a:rPr lang="en-US" sz="3200" dirty="0" smtClean="0">
                    <a:latin typeface="Palatino" charset="0"/>
                    <a:ea typeface="Palatino" charset="0"/>
                    <a:cs typeface="Palatino" charset="0"/>
                  </a:rPr>
                  <a:t>the TMD region. </a:t>
                </a: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p:txBody>
          </p:sp>
        </mc:Choice>
        <mc:Fallback>
          <p:sp>
            <p:nvSpPr>
              <p:cNvPr id="3" name="Content Placeholder 2"/>
              <p:cNvSpPr>
                <a:spLocks noGrp="1" noRot="1" noChangeAspect="1" noMove="1" noResize="1" noEditPoints="1" noAdjustHandles="1" noChangeArrowheads="1" noChangeShapeType="1" noTextEdit="1"/>
              </p:cNvSpPr>
              <p:nvPr>
                <p:ph sz="quarter" idx="32"/>
              </p:nvPr>
            </p:nvSpPr>
            <p:spPr>
              <a:xfrm>
                <a:off x="14630400" y="6311527"/>
                <a:ext cx="14296924" cy="12132289"/>
              </a:xfrm>
              <a:blipFill rotWithShape="0">
                <a:blip r:embed="rId5"/>
                <a:stretch>
                  <a:fillRect l="-1066" r="-1066"/>
                </a:stretch>
              </a:blipFill>
            </p:spPr>
            <p:txBody>
              <a:bodyPr/>
              <a:lstStyle/>
              <a:p>
                <a:r>
                  <a:rPr lang="en-US">
                    <a:noFill/>
                  </a:rPr>
                  <a:t> </a:t>
                </a:r>
              </a:p>
            </p:txBody>
          </p:sp>
        </mc:Fallback>
      </mc:AlternateContent>
      <p:pic>
        <p:nvPicPr>
          <p:cNvPr id="27" name="Picture 2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28914" y="11411423"/>
            <a:ext cx="7187286" cy="5158187"/>
          </a:xfrm>
          <a:prstGeom prst="rect">
            <a:avLst/>
          </a:prstGeom>
        </p:spPr>
      </p:pic>
      <p:pic>
        <p:nvPicPr>
          <p:cNvPr id="17" name="Picture 16"/>
          <p:cNvPicPr>
            <a:picLocks noChangeAspect="1"/>
          </p:cNvPicPr>
          <p:nvPr/>
        </p:nvPicPr>
        <p:blipFill>
          <a:blip r:embed="rId7"/>
          <a:stretch>
            <a:fillRect/>
          </a:stretch>
        </p:blipFill>
        <p:spPr>
          <a:xfrm>
            <a:off x="3904777" y="1395341"/>
            <a:ext cx="2751886" cy="2723221"/>
          </a:xfrm>
          <a:prstGeom prst="rect">
            <a:avLst/>
          </a:prstGeom>
        </p:spPr>
      </p:pic>
      <p:sp>
        <p:nvSpPr>
          <p:cNvPr id="30" name="Content Placeholder 2"/>
          <p:cNvSpPr>
            <a:spLocks noGrp="1"/>
          </p:cNvSpPr>
          <p:nvPr>
            <p:ph sz="quarter" idx="32"/>
          </p:nvPr>
        </p:nvSpPr>
        <p:spPr>
          <a:xfrm>
            <a:off x="889001" y="6260727"/>
            <a:ext cx="13475611" cy="20055659"/>
          </a:xfrm>
          <a:solidFill>
            <a:schemeClr val="bg1">
              <a:alpha val="81000"/>
            </a:schemeClr>
          </a:solidFill>
        </p:spPr>
        <p:txBody>
          <a:bodyPr lIns="91440">
            <a:noAutofit/>
          </a:bodyPr>
          <a:lstStyle/>
          <a:p>
            <a:pPr marL="0" indent="0" algn="just">
              <a:spcBef>
                <a:spcPts val="0"/>
              </a:spcBef>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a:t>
            </a:r>
            <a:r>
              <a:rPr lang="en-US" sz="3200" dirty="0" smtClean="0">
                <a:latin typeface="Palatino" charset="0"/>
                <a:ea typeface="Palatino" charset="0"/>
                <a:cs typeface="Palatino" charset="0"/>
              </a:rPr>
              <a:t>quarks. These </a:t>
            </a:r>
            <a:r>
              <a:rPr lang="en-US" sz="3200" dirty="0">
                <a:latin typeface="Palatino" charset="0"/>
                <a:ea typeface="Palatino" charset="0"/>
                <a:cs typeface="Palatino" charset="0"/>
              </a:rPr>
              <a:t>quarks are “glued” together by the strong nuclear force, which is mediated by another particle called the gluon.  </a:t>
            </a:r>
            <a:r>
              <a:rPr lang="en-US" sz="3200" dirty="0" smtClean="0">
                <a:latin typeface="Palatino" charset="0"/>
                <a:ea typeface="Palatino" charset="0"/>
                <a:cs typeface="Palatino" charset="0"/>
              </a:rPr>
              <a:t>Collectively quarks and gluons are called </a:t>
            </a:r>
            <a:r>
              <a:rPr lang="en-US" sz="3200" dirty="0" err="1" smtClean="0">
                <a:latin typeface="Palatino" charset="0"/>
                <a:ea typeface="Palatino" charset="0"/>
                <a:cs typeface="Palatino" charset="0"/>
              </a:rPr>
              <a:t>partons</a:t>
            </a:r>
            <a:r>
              <a:rPr lang="en-US" sz="3200" dirty="0" smtClean="0">
                <a:latin typeface="Palatino" charset="0"/>
                <a:ea typeface="Palatino" charset="0"/>
                <a:cs typeface="Palatino" charset="0"/>
              </a:rPr>
              <a:t>. Any </a:t>
            </a:r>
            <a:r>
              <a:rPr lang="en-US" sz="3200" dirty="0">
                <a:latin typeface="Palatino" charset="0"/>
                <a:ea typeface="Palatino" charset="0"/>
                <a:cs typeface="Palatino" charset="0"/>
              </a:rPr>
              <a:t>particle containing quarks </a:t>
            </a:r>
            <a:r>
              <a:rPr lang="en-US" sz="3200" dirty="0" smtClean="0">
                <a:latin typeface="Palatino" charset="0"/>
                <a:ea typeface="Palatino" charset="0"/>
                <a:cs typeface="Palatino" charset="0"/>
              </a:rPr>
              <a:t>is </a:t>
            </a:r>
            <a:r>
              <a:rPr lang="en-US" sz="3200" dirty="0">
                <a:latin typeface="Palatino" charset="0"/>
                <a:ea typeface="Palatino" charset="0"/>
                <a:cs typeface="Palatino" charset="0"/>
              </a:rPr>
              <a:t>called a hadron.  Moreover, the quarks are not static inside of a nucleon – they have an intrinsic momentum even for a nucleon at rest. Understanding of the underlying structure of the nucleon in terms of quarks and gluons </a:t>
            </a:r>
            <a:r>
              <a:rPr lang="en-US" sz="3200" dirty="0" smtClean="0">
                <a:latin typeface="Palatino" charset="0"/>
                <a:ea typeface="Palatino" charset="0"/>
                <a:cs typeface="Palatino" charset="0"/>
              </a:rPr>
              <a:t>is </a:t>
            </a:r>
            <a:r>
              <a:rPr lang="en-US" sz="3200" dirty="0">
                <a:latin typeface="Palatino" charset="0"/>
                <a:ea typeface="Palatino" charset="0"/>
                <a:cs typeface="Palatino" charset="0"/>
              </a:rPr>
              <a:t>one of the central goals of </a:t>
            </a:r>
            <a:r>
              <a:rPr lang="en-US" sz="3200" dirty="0" smtClean="0">
                <a:latin typeface="Palatino" charset="0"/>
                <a:ea typeface="Palatino" charset="0"/>
                <a:cs typeface="Palatino" charset="0"/>
              </a:rPr>
              <a:t>modern </a:t>
            </a:r>
            <a:r>
              <a:rPr lang="en-US" sz="3200" dirty="0">
                <a:latin typeface="Palatino" charset="0"/>
                <a:ea typeface="Palatino" charset="0"/>
                <a:cs typeface="Palatino" charset="0"/>
              </a:rPr>
              <a:t>nuclear physics.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are not directly accessible by </a:t>
            </a:r>
            <a:r>
              <a:rPr lang="en-US" sz="3200" dirty="0" smtClean="0">
                <a:latin typeface="Palatino" charset="0"/>
                <a:ea typeface="Palatino" charset="0"/>
                <a:cs typeface="Palatino" charset="0"/>
              </a:rPr>
              <a:t>experiment, but </a:t>
            </a:r>
            <a:r>
              <a:rPr lang="en-US" sz="3200" dirty="0">
                <a:latin typeface="Palatino" charset="0"/>
                <a:ea typeface="Palatino" charset="0"/>
                <a:cs typeface="Palatino" charset="0"/>
              </a:rPr>
              <a:t>rather experimental measurements are related by factorization theorems to </a:t>
            </a:r>
            <a:r>
              <a:rPr lang="en-US" sz="3200" dirty="0" smtClean="0">
                <a:latin typeface="Palatino" charset="0"/>
                <a:ea typeface="Palatino" charset="0"/>
                <a:cs typeface="Palatino" charset="0"/>
              </a:rPr>
              <a:t>functions </a:t>
            </a:r>
            <a:r>
              <a:rPr lang="en-US" sz="3200" dirty="0">
                <a:latin typeface="Palatino" charset="0"/>
                <a:ea typeface="Palatino" charset="0"/>
                <a:cs typeface="Palatino" charset="0"/>
              </a:rPr>
              <a:t>that describe </a:t>
            </a:r>
            <a:r>
              <a:rPr lang="en-US" sz="3200" dirty="0" err="1">
                <a:latin typeface="Palatino" charset="0"/>
                <a:ea typeface="Palatino" charset="0"/>
                <a:cs typeface="Palatino" charset="0"/>
              </a:rPr>
              <a:t>partonic</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structure </a:t>
            </a:r>
            <a:r>
              <a:rPr lang="en-US" sz="3200" dirty="0">
                <a:latin typeface="Palatino" charset="0"/>
                <a:ea typeface="Palatino" charset="0"/>
                <a:cs typeface="Palatino" charset="0"/>
              </a:rPr>
              <a:t>of the nucleon.</a:t>
            </a:r>
          </a:p>
          <a:p>
            <a:pPr marL="0" indent="0" algn="just">
              <a:spcBef>
                <a:spcPts val="0"/>
              </a:spcBef>
              <a:buNone/>
            </a:pPr>
            <a:r>
              <a:rPr lang="en-US" sz="3200" dirty="0" smtClean="0">
                <a:latin typeface="Palatino" charset="0"/>
                <a:ea typeface="Palatino" charset="0"/>
                <a:cs typeface="Palatino" charset="0"/>
              </a:rPr>
              <a:t>One </a:t>
            </a:r>
            <a:r>
              <a:rPr lang="en-US" sz="3200" dirty="0">
                <a:latin typeface="Palatino" charset="0"/>
                <a:ea typeface="Palatino" charset="0"/>
                <a:cs typeface="Palatino" charset="0"/>
              </a:rPr>
              <a:t>of the ways to access </a:t>
            </a:r>
            <a:r>
              <a:rPr lang="en-US" sz="3200" dirty="0" smtClean="0">
                <a:latin typeface="Palatino" charset="0"/>
                <a:ea typeface="Palatino" charset="0"/>
                <a:cs typeface="Palatino" charset="0"/>
              </a:rPr>
              <a:t>intrinsic </a:t>
            </a:r>
            <a:r>
              <a:rPr lang="en-US" sz="3200" dirty="0">
                <a:latin typeface="Palatino" charset="0"/>
                <a:ea typeface="Palatino" charset="0"/>
                <a:cs typeface="Palatino" charset="0"/>
              </a:rPr>
              <a:t>motion is through a process called semi-inclusive </a:t>
            </a:r>
            <a:r>
              <a:rPr lang="en-US" sz="3200" dirty="0" smtClean="0">
                <a:latin typeface="Palatino" charset="0"/>
                <a:ea typeface="Palatino" charset="0"/>
                <a:cs typeface="Palatino" charset="0"/>
              </a:rPr>
              <a:t>deep inelastic </a:t>
            </a:r>
            <a:r>
              <a:rPr lang="en-US" sz="3200" dirty="0">
                <a:latin typeface="Palatino" charset="0"/>
                <a:ea typeface="Palatino" charset="0"/>
                <a:cs typeface="Palatino" charset="0"/>
              </a:rPr>
              <a:t>scattering (SIDIS).  In this reaction, a high-energy electron scatters </a:t>
            </a:r>
            <a:r>
              <a:rPr lang="en-US" sz="3200" dirty="0" smtClean="0">
                <a:latin typeface="Palatino" charset="0"/>
                <a:ea typeface="Palatino" charset="0"/>
                <a:cs typeface="Palatino" charset="0"/>
              </a:rPr>
              <a:t>off </a:t>
            </a:r>
            <a:r>
              <a:rPr lang="en-US" sz="3200" dirty="0">
                <a:latin typeface="Palatino" charset="0"/>
                <a:ea typeface="Palatino" charset="0"/>
                <a:cs typeface="Palatino" charset="0"/>
              </a:rPr>
              <a:t>a quark inside of the nucleon.  This quark forms a hadron in the final-state (e.g., a pion), which is detected along with the scattered electron (see Fig. 1</a:t>
            </a:r>
            <a:r>
              <a:rPr lang="en-US" sz="3200" dirty="0" smtClean="0">
                <a:latin typeface="Palatino" charset="0"/>
                <a:ea typeface="Palatino" charset="0"/>
                <a:cs typeface="Palatino" charset="0"/>
              </a:rPr>
              <a:t>). </a:t>
            </a: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r>
              <a:rPr lang="en-US" sz="3200" dirty="0" smtClean="0">
                <a:latin typeface="Palatino" charset="0"/>
                <a:ea typeface="Palatino" charset="0"/>
                <a:cs typeface="Palatino" charset="0"/>
              </a:rPr>
              <a:t>In general, however, </a:t>
            </a:r>
            <a:r>
              <a:rPr lang="en-US" sz="3200" dirty="0" err="1" smtClean="0">
                <a:latin typeface="Palatino" charset="0"/>
                <a:ea typeface="Palatino" charset="0"/>
                <a:cs typeface="Palatino" charset="0"/>
              </a:rPr>
              <a:t>pions</a:t>
            </a:r>
            <a:r>
              <a:rPr lang="en-US" sz="3200" dirty="0" smtClean="0">
                <a:latin typeface="Palatino" charset="0"/>
                <a:ea typeface="Palatino" charset="0"/>
                <a:cs typeface="Palatino" charset="0"/>
              </a:rPr>
              <a:t> in this reaction are produced also from the remnants of the struck nucleon, or from gluons radiated in the process, see Fig. 2 and Ref.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p:txBody>
      </p:sp>
      <p:pic>
        <p:nvPicPr>
          <p:cNvPr id="31" name="Picture 30"/>
          <p:cNvPicPr/>
          <p:nvPr/>
        </p:nvPicPr>
        <p:blipFill>
          <a:blip r:embed="rId8">
            <a:extLst>
              <a:ext uri="{28A0092B-C50C-407E-A947-70E740481C1C}">
                <a14:useLocalDpi xmlns:a14="http://schemas.microsoft.com/office/drawing/2010/main" val="0"/>
              </a:ext>
            </a:extLst>
          </a:blip>
          <a:stretch>
            <a:fillRect/>
          </a:stretch>
        </p:blipFill>
        <p:spPr>
          <a:xfrm>
            <a:off x="1686327" y="14753449"/>
            <a:ext cx="6065893" cy="4087740"/>
          </a:xfrm>
          <a:prstGeom prst="rect">
            <a:avLst/>
          </a:prstGeom>
        </p:spPr>
      </p:pic>
      <p:sp>
        <p:nvSpPr>
          <p:cNvPr id="2" name="TextBox 1"/>
          <p:cNvSpPr txBox="1"/>
          <p:nvPr/>
        </p:nvSpPr>
        <p:spPr>
          <a:xfrm>
            <a:off x="869106" y="23406383"/>
            <a:ext cx="13370853" cy="1815882"/>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a:t>
            </a:r>
            <a:r>
              <a:rPr lang="en-US" sz="2800" dirty="0" smtClean="0">
                <a:latin typeface="Palatino" charset="0"/>
                <a:ea typeface="Palatino" charset="0"/>
                <a:cs typeface="Palatino" charset="0"/>
              </a:rPr>
              <a:t>2: </a:t>
            </a:r>
            <a:r>
              <a:rPr lang="en-US" sz="2800" dirty="0">
                <a:latin typeface="Palatino" charset="0"/>
                <a:ea typeface="Palatino" charset="0"/>
                <a:cs typeface="Palatino" charset="0"/>
              </a:rPr>
              <a:t>Lowest order SIDIS graphs corresponding to (a) the current region (b) the target region and (c) the central (soft) region. The faded zigzag lines represent non- perturbative and other interactions (e.g. </a:t>
            </a:r>
            <a:r>
              <a:rPr lang="en-US" sz="2800" dirty="0" err="1">
                <a:latin typeface="Palatino" charset="0"/>
                <a:ea typeface="Palatino" charset="0"/>
                <a:cs typeface="Palatino" charset="0"/>
              </a:rPr>
              <a:t>hadronization</a:t>
            </a:r>
            <a:r>
              <a:rPr lang="en-US" sz="2800" dirty="0">
                <a:latin typeface="Palatino" charset="0"/>
                <a:ea typeface="Palatino" charset="0"/>
                <a:cs typeface="Palatino" charset="0"/>
              </a:rPr>
              <a:t>) between the outgoing </a:t>
            </a:r>
            <a:r>
              <a:rPr lang="en-US" sz="2800" dirty="0" err="1">
                <a:latin typeface="Palatino" charset="0"/>
                <a:ea typeface="Palatino" charset="0"/>
                <a:cs typeface="Palatino" charset="0"/>
              </a:rPr>
              <a:t>parton</a:t>
            </a:r>
            <a:r>
              <a:rPr lang="en-US" sz="2800" dirty="0">
                <a:latin typeface="Palatino" charset="0"/>
                <a:ea typeface="Palatino" charset="0"/>
                <a:cs typeface="Palatino" charset="0"/>
              </a:rPr>
              <a:t> and the target jet</a:t>
            </a:r>
            <a:r>
              <a:rPr lang="en-US" sz="2800" dirty="0" smtClean="0">
                <a:latin typeface="Palatino" charset="0"/>
                <a:ea typeface="Palatino" charset="0"/>
                <a:cs typeface="Palatino" charset="0"/>
              </a:rPr>
              <a:t>. From Ref.[1] </a:t>
            </a:r>
            <a:endParaRPr lang="en-US" sz="2800" dirty="0">
              <a:latin typeface="Palatino" charset="0"/>
              <a:ea typeface="Palatino" charset="0"/>
              <a:cs typeface="Palatino" charset="0"/>
            </a:endParaRPr>
          </a:p>
        </p:txBody>
      </p:sp>
      <p:sp>
        <p:nvSpPr>
          <p:cNvPr id="29" name="Text Placeholder 8"/>
          <p:cNvSpPr>
            <a:spLocks noGrp="1"/>
          </p:cNvSpPr>
          <p:nvPr>
            <p:ph type="body" sz="quarter" idx="21"/>
          </p:nvPr>
        </p:nvSpPr>
        <p:spPr>
          <a:xfrm>
            <a:off x="889001" y="5437299"/>
            <a:ext cx="13495506" cy="804899"/>
          </a:xfrm>
        </p:spPr>
        <p:txBody>
          <a:bodyPr anchor="ctr" anchorCtr="0"/>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4630400" y="5461133"/>
            <a:ext cx="14296925" cy="804899"/>
          </a:xfrm>
        </p:spPr>
        <p:txBody>
          <a:bodyPr anchor="ctr" anchorCtr="0"/>
          <a:lstStyle/>
          <a:p>
            <a:r>
              <a:rPr lang="en-US" sz="4400" b="1" dirty="0">
                <a:latin typeface="Palatino" charset="0"/>
                <a:ea typeface="Palatino" charset="0"/>
                <a:cs typeface="Palatino" charset="0"/>
              </a:rPr>
              <a:t>The </a:t>
            </a:r>
            <a:r>
              <a:rPr lang="en-US" sz="4400" b="1" dirty="0" smtClean="0">
                <a:latin typeface="Palatino" charset="0"/>
                <a:ea typeface="Palatino" charset="0"/>
                <a:cs typeface="Palatino" charset="0"/>
              </a:rPr>
              <a:t>SELECTION CRITERIA</a:t>
            </a:r>
            <a:endParaRPr lang="en-US" sz="4400" b="1" dirty="0">
              <a:latin typeface="Palatino" charset="0"/>
              <a:ea typeface="Palatino" charset="0"/>
              <a:cs typeface="Palatino" charset="0"/>
            </a:endParaRPr>
          </a:p>
        </p:txBody>
      </p:sp>
      <p:sp>
        <p:nvSpPr>
          <p:cNvPr id="58" name="Content Placeholder 2"/>
          <p:cNvSpPr>
            <a:spLocks noGrp="1"/>
          </p:cNvSpPr>
          <p:nvPr>
            <p:ph sz="quarter" idx="32"/>
          </p:nvPr>
        </p:nvSpPr>
        <p:spPr>
          <a:xfrm>
            <a:off x="29118735" y="6260728"/>
            <a:ext cx="13960967" cy="12232960"/>
          </a:xfrm>
          <a:solidFill>
            <a:schemeClr val="bg1">
              <a:alpha val="81000"/>
            </a:schemeClr>
          </a:solidFill>
        </p:spPr>
        <p:txBody>
          <a:bodyPr lIns="91440">
            <a:normAutofit/>
          </a:bodyPr>
          <a:lstStyle/>
          <a:p>
            <a:pPr marL="0" indent="0" algn="just">
              <a:buNone/>
            </a:pPr>
            <a:r>
              <a:rPr lang="en-US" sz="3200" dirty="0">
                <a:latin typeface="Palatino" charset="0"/>
                <a:ea typeface="Palatino" charset="0"/>
                <a:cs typeface="Palatino" charset="0"/>
              </a:rPr>
              <a:t>We </a:t>
            </a:r>
            <a:r>
              <a:rPr lang="en-US" sz="3200" dirty="0" smtClean="0">
                <a:latin typeface="Palatino" charset="0"/>
                <a:ea typeface="Palatino" charset="0"/>
                <a:cs typeface="Palatino" charset="0"/>
              </a:rPr>
              <a:t>implemented ratios R</a:t>
            </a:r>
            <a:r>
              <a:rPr lang="en-US" sz="3200" baseline="-25000" dirty="0" smtClean="0">
                <a:latin typeface="Palatino" charset="0"/>
                <a:ea typeface="Palatino" charset="0"/>
                <a:cs typeface="Palatino" charset="0"/>
              </a:rPr>
              <a:t>0</a:t>
            </a:r>
            <a:r>
              <a:rPr lang="en-US" sz="3200" dirty="0" smtClean="0">
                <a:latin typeface="Palatino" charset="0"/>
                <a:ea typeface="Palatino" charset="0"/>
                <a:cs typeface="Palatino" charset="0"/>
              </a:rPr>
              <a:t>, </a:t>
            </a:r>
            <a:r>
              <a:rPr lang="en-US" sz="3200" dirty="0">
                <a:latin typeface="Palatino" charset="0"/>
                <a:ea typeface="Palatino" charset="0"/>
                <a:cs typeface="Palatino" charset="0"/>
              </a:rPr>
              <a:t>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and calculated values of ratios for each point of HERMES measurement. We </a:t>
            </a:r>
            <a:r>
              <a:rPr lang="en-US" sz="3200" dirty="0" smtClean="0">
                <a:latin typeface="Palatino" charset="0"/>
                <a:ea typeface="Palatino" charset="0"/>
                <a:cs typeface="Palatino" charset="0"/>
              </a:rPr>
              <a:t>found </a:t>
            </a:r>
            <a:r>
              <a:rPr lang="en-US" sz="3200" dirty="0" smtClean="0">
                <a:latin typeface="Palatino" charset="0"/>
                <a:ea typeface="Palatino" charset="0"/>
                <a:cs typeface="Palatino" charset="0"/>
              </a:rPr>
              <a:t>out, that the ratio R</a:t>
            </a:r>
            <a:r>
              <a:rPr lang="en-US" sz="3200" baseline="-25000" dirty="0" smtClean="0">
                <a:latin typeface="Palatino" charset="0"/>
                <a:ea typeface="Palatino" charset="0"/>
                <a:cs typeface="Palatino" charset="0"/>
              </a:rPr>
              <a:t>0</a:t>
            </a:r>
            <a:r>
              <a:rPr lang="en-US" sz="3200" dirty="0" smtClean="0">
                <a:latin typeface="Palatino" charset="0"/>
                <a:ea typeface="Palatino" charset="0"/>
                <a:cs typeface="Palatino" charset="0"/>
              </a:rPr>
              <a:t> is always smaller than 1 for the choice of </a:t>
            </a:r>
            <a:r>
              <a:rPr lang="en-US" sz="3200" dirty="0" err="1" smtClean="0">
                <a:latin typeface="Palatino" charset="0"/>
                <a:ea typeface="Palatino" charset="0"/>
                <a:cs typeface="Palatino" charset="0"/>
              </a:rPr>
              <a:t>partonic</a:t>
            </a:r>
            <a:r>
              <a:rPr lang="en-US" sz="3200" dirty="0" smtClean="0">
                <a:latin typeface="Palatino" charset="0"/>
                <a:ea typeface="Palatino" charset="0"/>
                <a:cs typeface="Palatino" charset="0"/>
              </a:rPr>
              <a:t> kinematics we used, i.e. the average </a:t>
            </a:r>
            <a:r>
              <a:rPr lang="en-US" sz="3200" dirty="0" err="1" smtClean="0">
                <a:latin typeface="Palatino" charset="0"/>
                <a:ea typeface="Palatino" charset="0"/>
                <a:cs typeface="Palatino" charset="0"/>
              </a:rPr>
              <a:t>parton</a:t>
            </a:r>
            <a:r>
              <a:rPr lang="en-US" sz="3200" dirty="0" smtClean="0">
                <a:latin typeface="Palatino" charset="0"/>
                <a:ea typeface="Palatino" charset="0"/>
                <a:cs typeface="Palatino" charset="0"/>
              </a:rPr>
              <a:t> mass and transverse momentum of order of 300 MeV.</a:t>
            </a:r>
            <a:r>
              <a:rPr lang="en-US" sz="3200" baseline="-25000" dirty="0" smtClean="0">
                <a:latin typeface="Palatino" charset="0"/>
                <a:ea typeface="Palatino" charset="0"/>
                <a:cs typeface="Palatino" charset="0"/>
              </a:rPr>
              <a:t>  </a:t>
            </a:r>
            <a:r>
              <a:rPr lang="en-US" sz="3200" dirty="0" smtClean="0">
                <a:latin typeface="Palatino" charset="0"/>
                <a:ea typeface="Palatino" charset="0"/>
                <a:cs typeface="Palatino" charset="0"/>
              </a:rPr>
              <a:t>Ratios </a:t>
            </a:r>
            <a:r>
              <a:rPr lang="en-US" sz="3200" dirty="0">
                <a:latin typeface="Palatino" charset="0"/>
                <a:ea typeface="Palatino" charset="0"/>
                <a:cs typeface="Palatino" charset="0"/>
              </a:rPr>
              <a:t>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are presented in Fig. 5, where all HERMES data points are shown.</a:t>
            </a: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smtClean="0">
                <a:latin typeface="Palatino" charset="0"/>
                <a:ea typeface="Palatino" charset="0"/>
                <a:cs typeface="Palatino" charset="0"/>
              </a:rPr>
              <a:t>One can see that approximately 50% of HERMES data is such that </a:t>
            </a:r>
            <a:r>
              <a:rPr lang="en-US" sz="3200" dirty="0">
                <a:latin typeface="Palatino" charset="0"/>
                <a:ea typeface="Palatino" charset="0"/>
                <a:cs typeface="Palatino" charset="0"/>
              </a:rPr>
              <a:t>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&lt; 1. </a:t>
            </a:r>
          </a:p>
          <a:p>
            <a:pPr marL="0" indent="0" algn="just">
              <a:buNone/>
            </a:pPr>
            <a:r>
              <a:rPr lang="en-US" sz="3200" dirty="0" smtClean="0">
                <a:latin typeface="Palatino" charset="0"/>
                <a:ea typeface="Palatino" charset="0"/>
                <a:cs typeface="Palatino" charset="0"/>
              </a:rPr>
              <a:t>The size of </a:t>
            </a:r>
            <a:r>
              <a:rPr lang="en-US" sz="3200" dirty="0" err="1" smtClean="0">
                <a:latin typeface="Palatino" charset="0"/>
                <a:ea typeface="Palatino" charset="0"/>
                <a:cs typeface="Palatino" charset="0"/>
              </a:rPr>
              <a:t>Rs</a:t>
            </a:r>
            <a:r>
              <a:rPr lang="en-US" sz="3200" dirty="0" smtClean="0">
                <a:latin typeface="Palatino" charset="0"/>
                <a:ea typeface="Palatino" charset="0"/>
                <a:cs typeface="Palatino" charset="0"/>
              </a:rPr>
              <a:t> </a:t>
            </a:r>
            <a:r>
              <a:rPr lang="en-US" sz="3200" dirty="0" smtClean="0">
                <a:latin typeface="Palatino" charset="0"/>
                <a:ea typeface="Palatino" charset="0"/>
                <a:cs typeface="Palatino" charset="0"/>
              </a:rPr>
              <a:t>represents </a:t>
            </a:r>
            <a:r>
              <a:rPr lang="en-US" sz="3200" dirty="0" smtClean="0">
                <a:latin typeface="Palatino" charset="0"/>
                <a:ea typeface="Palatino" charset="0"/>
                <a:cs typeface="Palatino" charset="0"/>
              </a:rPr>
              <a:t>the size of errors associated with factorization, such that for large values of R, the errors become very big.</a:t>
            </a:r>
            <a:endParaRPr lang="en-US" sz="3200" dirty="0">
              <a:latin typeface="Palatino" charset="0"/>
              <a:ea typeface="Palatino" charset="0"/>
              <a:cs typeface="Palatino" charset="0"/>
            </a:endParaRPr>
          </a:p>
          <a:p>
            <a:pPr marL="0" indent="0" algn="just">
              <a:buNone/>
            </a:pPr>
            <a:r>
              <a:rPr lang="en-US" sz="3200" dirty="0" smtClean="0">
                <a:latin typeface="Palatino" charset="0"/>
                <a:ea typeface="Palatino" charset="0"/>
                <a:cs typeface="Palatino" charset="0"/>
              </a:rPr>
              <a:t>We also plot the data as function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a:t>
            </a:r>
            <a:r>
              <a:rPr lang="en-US" sz="3200" dirty="0" smtClean="0">
                <a:latin typeface="Palatino"/>
                <a:cs typeface="Palatino"/>
              </a:rPr>
              <a:t>in Fig. 6 in order to identify the appropriate region of transverse momenta for TMD description. As one can see from Fig. 6 the region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a:t>
            </a:r>
            <a:r>
              <a:rPr lang="en-US" sz="3200" dirty="0" smtClean="0">
                <a:latin typeface="Palatino"/>
                <a:cs typeface="Palatino"/>
              </a:rPr>
              <a:t>0.7 GeV can be associated with TMD physics.</a:t>
            </a:r>
          </a:p>
          <a:p>
            <a:pPr marL="0" indent="0">
              <a:buNone/>
            </a:pPr>
            <a:endParaRPr lang="en-US" sz="3200" dirty="0">
              <a:latin typeface="Palatino"/>
              <a:ea typeface="Palatino" charset="0"/>
              <a:cs typeface="Palatino"/>
            </a:endParaRPr>
          </a:p>
          <a:p>
            <a:pPr marL="0" indent="0">
              <a:buNone/>
            </a:pPr>
            <a:endParaRPr lang="en-US" sz="3200" dirty="0">
              <a:latin typeface="Palatino" charset="0"/>
              <a:ea typeface="Palatino" charset="0"/>
              <a:cs typeface="Palatino" charset="0"/>
            </a:endParaRPr>
          </a:p>
        </p:txBody>
      </p:sp>
      <p:sp>
        <p:nvSpPr>
          <p:cNvPr id="36" name="TextBox 35"/>
          <p:cNvSpPr txBox="1"/>
          <p:nvPr/>
        </p:nvSpPr>
        <p:spPr>
          <a:xfrm>
            <a:off x="29138630" y="30328035"/>
            <a:ext cx="12700000" cy="1384995"/>
          </a:xfrm>
          <a:prstGeom prst="rect">
            <a:avLst/>
          </a:prstGeom>
          <a:noFill/>
        </p:spPr>
        <p:txBody>
          <a:bodyPr wrap="square" rtlCol="0">
            <a:spAutoFit/>
          </a:bodyPr>
          <a:lstStyle/>
          <a:p>
            <a:r>
              <a:rPr lang="en-US" sz="2800" dirty="0" smtClean="0">
                <a:latin typeface="Palatino" charset="0"/>
                <a:ea typeface="Palatino" charset="0"/>
                <a:cs typeface="Palatino" charset="0"/>
              </a:rPr>
              <a:t>[1]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 Phys. Lett. </a:t>
            </a:r>
            <a:r>
              <a:rPr lang="en-US" sz="2800" b="1" dirty="0">
                <a:latin typeface="Palatino"/>
                <a:cs typeface="Palatino"/>
              </a:rPr>
              <a:t>B766</a:t>
            </a:r>
            <a:r>
              <a:rPr lang="en-US" sz="2800" dirty="0">
                <a:latin typeface="Palatino"/>
                <a:cs typeface="Palatino"/>
              </a:rPr>
              <a:t>, 245-253 (2017</a:t>
            </a:r>
            <a:r>
              <a:rPr lang="en-US" sz="2800" dirty="0" smtClean="0">
                <a:latin typeface="Palatino"/>
                <a:cs typeface="Palatino"/>
              </a:rPr>
              <a:t>) </a:t>
            </a:r>
          </a:p>
          <a:p>
            <a:r>
              <a:rPr lang="en-US" sz="2800" dirty="0" smtClean="0">
                <a:latin typeface="Palatino"/>
                <a:cs typeface="Palatino"/>
              </a:rPr>
              <a:t>[2]</a:t>
            </a:r>
            <a:r>
              <a:rPr lang="is-IS" sz="2800" dirty="0"/>
              <a:t> </a:t>
            </a:r>
            <a:r>
              <a:rPr lang="en-US" sz="2800" dirty="0" smtClean="0">
                <a:latin typeface="Palatino"/>
                <a:cs typeface="Palatino"/>
              </a:rPr>
              <a:t>M</a:t>
            </a:r>
            <a:r>
              <a:rPr lang="en-US" sz="2800" dirty="0">
                <a:latin typeface="Palatino"/>
                <a:cs typeface="Palatino"/>
              </a:rPr>
              <a:t>. </a:t>
            </a:r>
            <a:r>
              <a:rPr lang="en-US" sz="2800" dirty="0" err="1">
                <a:latin typeface="Palatino"/>
                <a:cs typeface="Palatino"/>
              </a:rPr>
              <a:t>Boglione</a:t>
            </a:r>
            <a:r>
              <a:rPr lang="en-US" sz="2800" dirty="0">
                <a:latin typeface="Palatino"/>
                <a:cs typeface="Palatino"/>
              </a:rPr>
              <a:t>, et al</a:t>
            </a:r>
            <a:r>
              <a:rPr lang="en-US" sz="2800" dirty="0">
                <a:latin typeface="Palatino" charset="0"/>
                <a:ea typeface="Palatino" charset="0"/>
                <a:cs typeface="Palatino" charset="0"/>
              </a:rPr>
              <a:t>., </a:t>
            </a:r>
            <a:r>
              <a:rPr lang="en-US" sz="2800" dirty="0" smtClean="0">
                <a:latin typeface="Palatino" charset="0"/>
                <a:ea typeface="Palatino" charset="0"/>
                <a:cs typeface="Palatino" charset="0"/>
              </a:rPr>
              <a:t> </a:t>
            </a:r>
            <a:r>
              <a:rPr lang="de-DE" sz="2800" dirty="0" err="1" smtClean="0">
                <a:latin typeface="Palatino" charset="0"/>
                <a:ea typeface="Palatino" charset="0"/>
                <a:cs typeface="Palatino" charset="0"/>
              </a:rPr>
              <a:t>e</a:t>
            </a:r>
            <a:r>
              <a:rPr lang="de-DE" sz="2800" dirty="0" smtClean="0">
                <a:latin typeface="Palatino" charset="0"/>
                <a:ea typeface="Palatino" charset="0"/>
                <a:cs typeface="Palatino" charset="0"/>
              </a:rPr>
              <a:t>-Print</a:t>
            </a:r>
            <a:r>
              <a:rPr lang="de-DE" sz="2800" dirty="0">
                <a:latin typeface="Palatino" charset="0"/>
                <a:ea typeface="Palatino" charset="0"/>
                <a:cs typeface="Palatino" charset="0"/>
              </a:rPr>
              <a:t>: </a:t>
            </a:r>
            <a:r>
              <a:rPr lang="de-DE" sz="2800" b="1" dirty="0" smtClean="0">
                <a:latin typeface="Palatino" charset="0"/>
                <a:ea typeface="Palatino" charset="0"/>
                <a:cs typeface="Palatino" charset="0"/>
                <a:hlinkClick r:id="rId9"/>
              </a:rPr>
              <a:t>arXiv:1904.12882</a:t>
            </a:r>
            <a:r>
              <a:rPr lang="de-DE" sz="2800" b="1" dirty="0" smtClean="0">
                <a:latin typeface="Palatino" charset="0"/>
                <a:ea typeface="Palatino" charset="0"/>
                <a:cs typeface="Palatino" charset="0"/>
              </a:rPr>
              <a:t>, </a:t>
            </a:r>
            <a:r>
              <a:rPr lang="de-DE" sz="2800" dirty="0" smtClean="0">
                <a:latin typeface="Palatino" charset="0"/>
                <a:ea typeface="Palatino" charset="0"/>
                <a:cs typeface="Palatino" charset="0"/>
              </a:rPr>
              <a:t>(2019)</a:t>
            </a:r>
            <a:endParaRPr lang="en-US" sz="2800" dirty="0" smtClean="0">
              <a:latin typeface="Palatino" charset="0"/>
              <a:ea typeface="Palatino" charset="0"/>
              <a:cs typeface="Palatino" charset="0"/>
            </a:endParaRPr>
          </a:p>
          <a:p>
            <a:r>
              <a:rPr lang="en-US" sz="2800" dirty="0" smtClean="0">
                <a:latin typeface="Palatino" charset="0"/>
                <a:ea typeface="Palatino" charset="0"/>
                <a:cs typeface="Palatino" charset="0"/>
              </a:rPr>
              <a:t>[</a:t>
            </a:r>
            <a:r>
              <a:rPr lang="en-US" sz="2800" dirty="0">
                <a:latin typeface="Palatino" charset="0"/>
                <a:ea typeface="Palatino" charset="0"/>
                <a:cs typeface="Palatino" charset="0"/>
              </a:rPr>
              <a:t>3</a:t>
            </a:r>
            <a:r>
              <a:rPr lang="en-US" sz="2800" dirty="0" smtClean="0">
                <a:latin typeface="Palatino" charset="0"/>
                <a:ea typeface="Palatino" charset="0"/>
                <a:cs typeface="Palatino" charset="0"/>
              </a:rPr>
              <a:t>] </a:t>
            </a:r>
            <a:r>
              <a:rPr lang="en-US" sz="2800" dirty="0">
                <a:latin typeface="Palatino"/>
                <a:cs typeface="Palatino"/>
              </a:rPr>
              <a:t>A. </a:t>
            </a:r>
            <a:r>
              <a:rPr lang="en-US" sz="2800" dirty="0" err="1">
                <a:latin typeface="Palatino"/>
                <a:cs typeface="Palatino"/>
              </a:rPr>
              <a:t>Airapetian</a:t>
            </a:r>
            <a:r>
              <a:rPr lang="en-US" sz="2800" dirty="0">
                <a:latin typeface="Palatino"/>
                <a:cs typeface="Palatino"/>
              </a:rPr>
              <a:t>, et al., Phys. Rev. </a:t>
            </a:r>
            <a:r>
              <a:rPr lang="en-US" sz="2800" b="1" dirty="0">
                <a:latin typeface="Palatino"/>
                <a:cs typeface="Palatino"/>
              </a:rPr>
              <a:t>D87</a:t>
            </a:r>
            <a:r>
              <a:rPr lang="en-US" sz="2800" dirty="0">
                <a:latin typeface="Palatino"/>
                <a:cs typeface="Palatino"/>
              </a:rPr>
              <a:t>, 074029 (2013</a:t>
            </a:r>
            <a:r>
              <a:rPr lang="en-US" sz="2800" dirty="0" smtClean="0">
                <a:latin typeface="Palatino"/>
                <a:cs typeface="Palatino"/>
              </a:rPr>
              <a:t>)</a:t>
            </a:r>
            <a:endParaRPr lang="en-US" sz="2800" dirty="0">
              <a:latin typeface="Palatino" pitchFamily="2" charset="77"/>
              <a:ea typeface="Palatino" pitchFamily="2" charset="77"/>
              <a:cs typeface="Times New Roman" panose="02020603050405020304" pitchFamily="18" charset="0"/>
            </a:endParaRPr>
          </a:p>
        </p:txBody>
      </p:sp>
      <p:pic>
        <p:nvPicPr>
          <p:cNvPr id="25" name="Picture 2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9100409" y="8961416"/>
            <a:ext cx="8039099" cy="5359399"/>
          </a:xfrm>
          <a:prstGeom prst="rect">
            <a:avLst/>
          </a:prstGeom>
        </p:spPr>
      </p:pic>
      <p:pic>
        <p:nvPicPr>
          <p:cNvPr id="26" name="Picture 25"/>
          <p:cNvPicPr>
            <a:picLocks noChangeAspect="1"/>
          </p:cNvPicPr>
          <p:nvPr/>
        </p:nvPicPr>
        <p:blipFill>
          <a:blip r:embed="rId11"/>
          <a:stretch>
            <a:fillRect/>
          </a:stretch>
        </p:blipFill>
        <p:spPr>
          <a:xfrm>
            <a:off x="3119452" y="20538702"/>
            <a:ext cx="8870157" cy="3068883"/>
          </a:xfrm>
          <a:prstGeom prst="rect">
            <a:avLst/>
          </a:prstGeom>
        </p:spPr>
      </p:pic>
      <p:sp>
        <p:nvSpPr>
          <p:cNvPr id="82" name="TextBox 81"/>
          <p:cNvSpPr txBox="1"/>
          <p:nvPr/>
        </p:nvSpPr>
        <p:spPr>
          <a:xfrm>
            <a:off x="8867085" y="14870871"/>
            <a:ext cx="4880775" cy="3970318"/>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a:t>
            </a:r>
            <a:r>
              <a:rPr lang="en-US" sz="2800" dirty="0" smtClean="0">
                <a:latin typeface="Palatino" charset="0"/>
                <a:ea typeface="Palatino" charset="0"/>
                <a:cs typeface="Palatino" charset="0"/>
              </a:rPr>
              <a:t>deep inelastic </a:t>
            </a:r>
            <a:r>
              <a:rPr lang="en-US" sz="2800" dirty="0">
                <a:latin typeface="Palatino" charset="0"/>
                <a:ea typeface="Palatino" charset="0"/>
                <a:cs typeface="Palatino" charset="0"/>
              </a:rPr>
              <a:t>scattering (SIDIS): a high-energy electron knocks a quark out of the nucleon. The quark forms a pion in the final state, which is detected along with the scattered electron</a:t>
            </a:r>
            <a:r>
              <a:rPr lang="en-US" sz="2800" dirty="0" smtClean="0">
                <a:latin typeface="Palatino" charset="0"/>
                <a:ea typeface="Palatino" charset="0"/>
                <a:cs typeface="Palatino" charset="0"/>
              </a:rPr>
              <a:t>.</a:t>
            </a:r>
            <a:endParaRPr lang="en-US" sz="2800" dirty="0">
              <a:latin typeface="Palatino" charset="0"/>
              <a:ea typeface="Palatino" charset="0"/>
              <a:cs typeface="Palatino" charset="0"/>
            </a:endParaRPr>
          </a:p>
        </p:txBody>
      </p:sp>
      <p:sp>
        <p:nvSpPr>
          <p:cNvPr id="84" name="Content Placeholder 2"/>
          <p:cNvSpPr>
            <a:spLocks noGrp="1"/>
          </p:cNvSpPr>
          <p:nvPr>
            <p:ph sz="quarter" idx="32"/>
          </p:nvPr>
        </p:nvSpPr>
        <p:spPr>
          <a:xfrm>
            <a:off x="889001" y="25842642"/>
            <a:ext cx="14245035" cy="4734761"/>
          </a:xfrm>
          <a:solidFill>
            <a:schemeClr val="bg1">
              <a:alpha val="81000"/>
            </a:schemeClr>
          </a:solidFill>
        </p:spPr>
        <p:txBody>
          <a:bodyPr lIns="91440">
            <a:normAutofit/>
          </a:bodyPr>
          <a:lstStyle/>
          <a:p>
            <a:pPr marL="0" indent="0" algn="just">
              <a:buNone/>
            </a:pPr>
            <a:r>
              <a:rPr lang="en-US" sz="3200" dirty="0">
                <a:latin typeface="Palatino"/>
                <a:cs typeface="Palatino"/>
              </a:rPr>
              <a:t>The data used in this analysis is from the HERMES Collaboration.  The experiment scattered 27.6 GeV electrons on an </a:t>
            </a:r>
            <a:r>
              <a:rPr lang="en-US" sz="3200" dirty="0" err="1">
                <a:latin typeface="Palatino"/>
                <a:cs typeface="Palatino"/>
              </a:rPr>
              <a:t>unpolarized</a:t>
            </a:r>
            <a:r>
              <a:rPr lang="en-US" sz="3200" dirty="0">
                <a:latin typeface="Palatino"/>
                <a:cs typeface="Palatino"/>
              </a:rPr>
              <a:t> proton or deuteron target and detected either </a:t>
            </a:r>
            <a:r>
              <a:rPr lang="en-US" sz="3200" dirty="0" err="1">
                <a:latin typeface="Palatino"/>
                <a:cs typeface="Palatino"/>
              </a:rPr>
              <a:t>pions</a:t>
            </a:r>
            <a:r>
              <a:rPr lang="en-US" sz="3200" dirty="0">
                <a:latin typeface="Palatino"/>
                <a:cs typeface="Palatino"/>
              </a:rPr>
              <a:t> or kaons in the final state.  Measurements were made of the hadron multiplicity, defined as the ratio of the SIDIS to the inclusive DIS cross sections for a particular target </a:t>
            </a:r>
            <a:r>
              <a:rPr lang="en-US" sz="3200" i="1" dirty="0">
                <a:latin typeface="Palatino"/>
                <a:cs typeface="Palatino"/>
              </a:rPr>
              <a:t>n</a:t>
            </a:r>
            <a:r>
              <a:rPr lang="en-US" sz="3200" dirty="0">
                <a:latin typeface="Palatino"/>
                <a:cs typeface="Palatino"/>
              </a:rPr>
              <a:t> and hadron </a:t>
            </a:r>
            <a:r>
              <a:rPr lang="en-US" sz="3200" i="1" dirty="0" smtClean="0">
                <a:latin typeface="Palatino"/>
                <a:cs typeface="Palatino"/>
              </a:rPr>
              <a:t>h</a:t>
            </a:r>
            <a:r>
              <a:rPr lang="en-US" sz="3200" dirty="0" smtClean="0">
                <a:latin typeface="Palatino"/>
                <a:cs typeface="Palatino"/>
              </a:rPr>
              <a:t>. HERMES </a:t>
            </a:r>
            <a:r>
              <a:rPr lang="en-US" sz="3200" dirty="0">
                <a:latin typeface="Palatino"/>
                <a:cs typeface="Palatino"/>
              </a:rPr>
              <a:t>collected data for 1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10 GeV</a:t>
            </a:r>
            <a:r>
              <a:rPr lang="en-US" sz="3200" baseline="30000" dirty="0">
                <a:latin typeface="Palatino"/>
                <a:cs typeface="Palatino"/>
              </a:rPr>
              <a:t>2</a:t>
            </a:r>
            <a:r>
              <a:rPr lang="en-US" sz="3200" dirty="0">
                <a:latin typeface="Palatino"/>
                <a:cs typeface="Palatino"/>
              </a:rPr>
              <a:t>, 0.023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0.6, </a:t>
            </a:r>
          </a:p>
          <a:p>
            <a:pPr marL="0" indent="0" algn="just">
              <a:buNone/>
            </a:pPr>
            <a:r>
              <a:rPr lang="en-US" sz="3200" i="1" dirty="0" err="1" smtClean="0">
                <a:latin typeface="Palatino"/>
                <a:cs typeface="Palatino"/>
              </a:rPr>
              <a:t>P</a:t>
            </a:r>
            <a:r>
              <a:rPr lang="en-US" sz="3200" i="1" baseline="-25000" dirty="0" err="1" smtClean="0">
                <a:latin typeface="Palatino"/>
                <a:cs typeface="Palatino"/>
              </a:rPr>
              <a:t>hT</a:t>
            </a:r>
            <a:r>
              <a:rPr lang="en-US" sz="3200" dirty="0" smtClean="0">
                <a:latin typeface="Palatino"/>
                <a:cs typeface="Palatino"/>
              </a:rPr>
              <a:t> </a:t>
            </a:r>
            <a:r>
              <a:rPr lang="en-US" sz="3200" dirty="0">
                <a:latin typeface="Palatino"/>
                <a:cs typeface="Palatino"/>
              </a:rPr>
              <a:t>&lt; 2 GeV, and 0.1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0.9.  Some of the data is shown in Fig. </a:t>
            </a:r>
            <a:r>
              <a:rPr lang="en-US" sz="3200" dirty="0" smtClean="0">
                <a:latin typeface="Palatino"/>
                <a:cs typeface="Palatino"/>
              </a:rPr>
              <a:t>4.</a:t>
            </a:r>
            <a:endParaRPr lang="en-US" sz="3200" dirty="0">
              <a:latin typeface="Palatino"/>
              <a:cs typeface="Palatino"/>
            </a:endParaRPr>
          </a:p>
        </p:txBody>
      </p:sp>
      <p:sp>
        <p:nvSpPr>
          <p:cNvPr id="83" name="TextBox 82"/>
          <p:cNvSpPr txBox="1"/>
          <p:nvPr/>
        </p:nvSpPr>
        <p:spPr>
          <a:xfrm>
            <a:off x="14986612" y="12568281"/>
            <a:ext cx="5030484" cy="353943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3</a:t>
            </a:r>
            <a:r>
              <a:rPr lang="en-US" sz="2800" dirty="0" smtClean="0">
                <a:latin typeface="Palatino" charset="0"/>
                <a:ea typeface="Palatino" charset="0"/>
                <a:cs typeface="Palatino" charset="0"/>
              </a:rPr>
              <a:t>: </a:t>
            </a:r>
            <a:r>
              <a:rPr lang="en-US" sz="2800" dirty="0">
                <a:latin typeface="Palatino" charset="0"/>
                <a:ea typeface="Palatino" charset="0"/>
                <a:cs typeface="Palatino" charset="0"/>
              </a:rPr>
              <a:t>Sketch of kinematical regions of SIDIS in terms of the produced hadron’s </a:t>
            </a:r>
            <a:r>
              <a:rPr lang="en-US" sz="2800" dirty="0" err="1" smtClean="0">
                <a:latin typeface="Palatino" charset="0"/>
                <a:ea typeface="Palatino" charset="0"/>
                <a:cs typeface="Palatino" charset="0"/>
              </a:rPr>
              <a:t>Breit</a:t>
            </a:r>
            <a:r>
              <a:rPr lang="en-US" sz="2800" dirty="0">
                <a:latin typeface="Palatino" charset="0"/>
                <a:ea typeface="Palatino" charset="0"/>
                <a:cs typeface="Palatino" charset="0"/>
              </a:rPr>
              <a:t> </a:t>
            </a:r>
            <a:r>
              <a:rPr lang="en-US" sz="2800" dirty="0" smtClean="0">
                <a:latin typeface="Palatino" charset="0"/>
                <a:ea typeface="Palatino" charset="0"/>
                <a:cs typeface="Palatino" charset="0"/>
              </a:rPr>
              <a:t>frame </a:t>
            </a:r>
            <a:r>
              <a:rPr lang="en-US" sz="2800" dirty="0">
                <a:latin typeface="Palatino" charset="0"/>
                <a:ea typeface="Palatino" charset="0"/>
                <a:cs typeface="Palatino" charset="0"/>
              </a:rPr>
              <a:t>rapidity and transverse momentum. In each region, the type of suppression </a:t>
            </a:r>
            <a:r>
              <a:rPr lang="en-US" sz="2800" dirty="0" smtClean="0">
                <a:latin typeface="Palatino" charset="0"/>
                <a:ea typeface="Palatino" charset="0"/>
                <a:cs typeface="Palatino" charset="0"/>
              </a:rPr>
              <a:t>factors that </a:t>
            </a:r>
            <a:r>
              <a:rPr lang="en-US" sz="2800" dirty="0">
                <a:latin typeface="Palatino" charset="0"/>
                <a:ea typeface="Palatino" charset="0"/>
                <a:cs typeface="Palatino" charset="0"/>
              </a:rPr>
              <a:t>give factorization are shown. </a:t>
            </a:r>
            <a:r>
              <a:rPr lang="en-US" sz="2800" dirty="0" smtClean="0">
                <a:latin typeface="Palatino" charset="0"/>
                <a:ea typeface="Palatino" charset="0"/>
                <a:cs typeface="Palatino" charset="0"/>
              </a:rPr>
              <a:t>From Ref.[2] </a:t>
            </a:r>
            <a:endParaRPr lang="en-US" sz="2800" dirty="0">
              <a:latin typeface="Palatino" charset="0"/>
              <a:ea typeface="Palatino" charset="0"/>
              <a:cs typeface="Palatino" charset="0"/>
            </a:endParaRPr>
          </a:p>
        </p:txBody>
      </p:sp>
      <p:pic>
        <p:nvPicPr>
          <p:cNvPr id="85" name="Picture 84" descr="HERMES_Mult_2.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61874" y="29851408"/>
            <a:ext cx="12116546" cy="2455255"/>
          </a:xfrm>
          <a:prstGeom prst="rect">
            <a:avLst/>
          </a:prstGeom>
        </p:spPr>
      </p:pic>
      <p:sp>
        <p:nvSpPr>
          <p:cNvPr id="86" name="TextBox 85"/>
          <p:cNvSpPr txBox="1"/>
          <p:nvPr/>
        </p:nvSpPr>
        <p:spPr>
          <a:xfrm rot="16200000">
            <a:off x="-159463" y="29906439"/>
            <a:ext cx="2518803" cy="461665"/>
          </a:xfrm>
          <a:prstGeom prst="rect">
            <a:avLst/>
          </a:prstGeom>
          <a:noFill/>
        </p:spPr>
        <p:txBody>
          <a:bodyPr wrap="square" rtlCol="0">
            <a:spAutoFit/>
          </a:bodyPr>
          <a:lstStyle/>
          <a:p>
            <a:r>
              <a:rPr lang="en-US" sz="2400" b="1" dirty="0"/>
              <a:t>Multiplicity</a:t>
            </a:r>
          </a:p>
        </p:txBody>
      </p:sp>
      <p:sp>
        <p:nvSpPr>
          <p:cNvPr id="87" name="TextBox 86"/>
          <p:cNvSpPr txBox="1"/>
          <p:nvPr/>
        </p:nvSpPr>
        <p:spPr>
          <a:xfrm>
            <a:off x="10254412" y="29398454"/>
            <a:ext cx="1248818" cy="461665"/>
          </a:xfrm>
          <a:prstGeom prst="rect">
            <a:avLst/>
          </a:prstGeom>
          <a:noFill/>
        </p:spPr>
        <p:txBody>
          <a:bodyPr wrap="square" rtlCol="0">
            <a:spAutoFit/>
          </a:bodyPr>
          <a:lstStyle/>
          <a:p>
            <a:r>
              <a:rPr lang="en-US" sz="2400" b="1" dirty="0" err="1"/>
              <a:t>kaon</a:t>
            </a:r>
            <a:endParaRPr lang="en-US" sz="2400" b="1" dirty="0"/>
          </a:p>
        </p:txBody>
      </p:sp>
      <p:sp>
        <p:nvSpPr>
          <p:cNvPr id="88" name="TextBox 87"/>
          <p:cNvSpPr txBox="1"/>
          <p:nvPr/>
        </p:nvSpPr>
        <p:spPr>
          <a:xfrm>
            <a:off x="4094989" y="29377288"/>
            <a:ext cx="1248818" cy="461665"/>
          </a:xfrm>
          <a:prstGeom prst="rect">
            <a:avLst/>
          </a:prstGeom>
          <a:noFill/>
        </p:spPr>
        <p:txBody>
          <a:bodyPr wrap="square" rtlCol="0">
            <a:spAutoFit/>
          </a:bodyPr>
          <a:lstStyle/>
          <a:p>
            <a:r>
              <a:rPr lang="en-US" sz="2400" b="1" dirty="0"/>
              <a:t>pion</a:t>
            </a:r>
          </a:p>
        </p:txBody>
      </p:sp>
      <p:sp>
        <p:nvSpPr>
          <p:cNvPr id="89" name="TextBox 88"/>
          <p:cNvSpPr txBox="1"/>
          <p:nvPr/>
        </p:nvSpPr>
        <p:spPr>
          <a:xfrm>
            <a:off x="986216" y="32081497"/>
            <a:ext cx="13136631" cy="523220"/>
          </a:xfrm>
          <a:prstGeom prst="rect">
            <a:avLst/>
          </a:prstGeom>
          <a:noFill/>
        </p:spPr>
        <p:txBody>
          <a:bodyPr wrap="square" rtlCol="0">
            <a:spAutoFit/>
          </a:bodyPr>
          <a:lstStyle/>
          <a:p>
            <a:r>
              <a:rPr lang="en-US" sz="2800" dirty="0">
                <a:latin typeface="Palatino"/>
                <a:cs typeface="Palatino"/>
              </a:rPr>
              <a:t>Figure </a:t>
            </a:r>
            <a:r>
              <a:rPr lang="en-US" sz="2800" dirty="0" smtClean="0">
                <a:latin typeface="Palatino"/>
                <a:cs typeface="Palatino"/>
              </a:rPr>
              <a:t>4: </a:t>
            </a:r>
            <a:r>
              <a:rPr lang="en-US" sz="2800" dirty="0">
                <a:latin typeface="Palatino"/>
                <a:cs typeface="Palatino"/>
              </a:rPr>
              <a:t>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Plots are from Ref. </a:t>
            </a:r>
            <a:r>
              <a:rPr lang="en-US" sz="2800" dirty="0" smtClean="0">
                <a:latin typeface="Palatino"/>
                <a:cs typeface="Palatino"/>
              </a:rPr>
              <a:t>[3]</a:t>
            </a:r>
            <a:endParaRPr lang="en-US" sz="2800" dirty="0">
              <a:latin typeface="Palatino"/>
              <a:cs typeface="Palatino"/>
            </a:endParaRPr>
          </a:p>
        </p:txBody>
      </p:sp>
      <mc:AlternateContent xmlns:mc="http://schemas.openxmlformats.org/markup-compatibility/2006" xmlns:a14="http://schemas.microsoft.com/office/drawing/2010/main">
        <mc:Choice Requires="a14">
          <p:sp>
            <p:nvSpPr>
              <p:cNvPr id="90" name="TextBox 89"/>
              <p:cNvSpPr txBox="1"/>
              <p:nvPr/>
            </p:nvSpPr>
            <p:spPr>
              <a:xfrm>
                <a:off x="36756818" y="9387672"/>
                <a:ext cx="4874718" cy="3539430"/>
              </a:xfrm>
              <a:prstGeom prst="rect">
                <a:avLst/>
              </a:prstGeom>
              <a:noFill/>
            </p:spPr>
            <p:txBody>
              <a:bodyPr wrap="square" rtlCol="0">
                <a:spAutoFit/>
              </a:bodyPr>
              <a:lstStyle/>
              <a:p>
                <a:r>
                  <a:rPr lang="en-US" sz="2800" dirty="0">
                    <a:latin typeface="Palatino"/>
                    <a:cs typeface="Palatino"/>
                  </a:rPr>
                  <a:t>Figure 5</a:t>
                </a:r>
                <a:r>
                  <a:rPr lang="en-US" sz="2800" dirty="0" smtClean="0">
                    <a:latin typeface="Palatino"/>
                    <a:cs typeface="Palatino"/>
                  </a:rPr>
                  <a:t>: </a:t>
                </a:r>
                <a:r>
                  <a:rPr lang="en-US" sz="2800" dirty="0">
                    <a:latin typeface="Palatino"/>
                    <a:cs typeface="Palatino"/>
                  </a:rPr>
                  <a:t>HERMES </a:t>
                </a:r>
                <a:r>
                  <a:rPr lang="en-US" sz="2800" dirty="0" smtClean="0">
                    <a:latin typeface="Palatino"/>
                    <a:cs typeface="Palatino"/>
                  </a:rPr>
                  <a:t>data as function of of </a:t>
                </a:r>
                <a:r>
                  <a:rPr lang="en-US" sz="2800" dirty="0">
                    <a:latin typeface="Palatino" charset="0"/>
                    <a:ea typeface="Palatino" charset="0"/>
                    <a:cs typeface="Palatino" charset="0"/>
                  </a:rPr>
                  <a:t>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a:t>
                </a:r>
                <a:r>
                  <a:rPr lang="en-US" sz="2800" dirty="0" smtClean="0">
                    <a:latin typeface="Palatino" charset="0"/>
                    <a:ea typeface="Palatino" charset="0"/>
                    <a:cs typeface="Palatino" charset="0"/>
                  </a:rPr>
                  <a:t>R</a:t>
                </a:r>
                <a:r>
                  <a:rPr lang="en-US" sz="2800" baseline="-25000" dirty="0" smtClean="0">
                    <a:latin typeface="Palatino" charset="0"/>
                    <a:ea typeface="Palatino" charset="0"/>
                    <a:cs typeface="Palatino" charset="0"/>
                  </a:rPr>
                  <a:t>2</a:t>
                </a:r>
                <a:r>
                  <a:rPr lang="en-US" sz="2800" dirty="0" smtClean="0">
                    <a:latin typeface="Palatino" charset="0"/>
                    <a:ea typeface="Palatino" charset="0"/>
                    <a:cs typeface="Palatino" charset="0"/>
                  </a:rPr>
                  <a:t>. The </a:t>
                </a:r>
                <a:r>
                  <a:rPr lang="en-US" sz="2800" dirty="0">
                    <a:latin typeface="Palatino" charset="0"/>
                    <a:ea typeface="Palatino" charset="0"/>
                    <a:cs typeface="Palatino" charset="0"/>
                  </a:rPr>
                  <a:t>choice of the color scheme is such that the blue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1, and red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a:t>
                </a:r>
                <a:r>
                  <a:rPr lang="en-US" sz="2800" dirty="0" smtClean="0">
                    <a:latin typeface="Palatino" charset="0"/>
                    <a:ea typeface="Palatino" charset="0"/>
                    <a:cs typeface="Palatino" charset="0"/>
                  </a:rPr>
                  <a:t>1. Vertical lines correspond to R</a:t>
                </a:r>
                <a:r>
                  <a:rPr lang="en-US" sz="2800" baseline="-25000" dirty="0" smtClean="0">
                    <a:latin typeface="Palatino" charset="0"/>
                    <a:ea typeface="Palatino" charset="0"/>
                    <a:cs typeface="Palatino" charset="0"/>
                  </a:rPr>
                  <a:t>1</a:t>
                </a:r>
                <a:r>
                  <a:rPr lang="en-US" sz="2800" dirty="0" smtClean="0">
                    <a:latin typeface="Palatino" charset="0"/>
                    <a:ea typeface="Palatino" charset="0"/>
                    <a:cs typeface="Palatino" charset="0"/>
                  </a:rPr>
                  <a:t> =1 and R</a:t>
                </a:r>
                <a:r>
                  <a:rPr lang="en-US" sz="2800" baseline="-25000" dirty="0" smtClean="0">
                    <a:latin typeface="Palatino" charset="0"/>
                    <a:ea typeface="Palatino" charset="0"/>
                    <a:cs typeface="Palatino" charset="0"/>
                  </a:rPr>
                  <a:t>2</a:t>
                </a:r>
                <a:r>
                  <a:rPr lang="en-US" sz="2800" dirty="0" smtClean="0">
                    <a:latin typeface="Palatino" charset="0"/>
                    <a:ea typeface="Palatino" charset="0"/>
                    <a:cs typeface="Palatino" charset="0"/>
                  </a:rPr>
                  <a:t> = 1.</a:t>
                </a:r>
                <a:endParaRPr lang="en-US" sz="2800" dirty="0">
                  <a:latin typeface="Palatino"/>
                  <a:cs typeface="Palatino"/>
                </a:endParaRPr>
              </a:p>
            </p:txBody>
          </p:sp>
        </mc:Choice>
        <mc:Fallback xmlns="">
          <p:sp>
            <p:nvSpPr>
              <p:cNvPr id="90" name="TextBox 89"/>
              <p:cNvSpPr txBox="1">
                <a:spLocks noRot="1" noChangeAspect="1" noMove="1" noResize="1" noEditPoints="1" noAdjustHandles="1" noChangeArrowheads="1" noChangeShapeType="1" noTextEdit="1"/>
              </p:cNvSpPr>
              <p:nvPr/>
            </p:nvSpPr>
            <p:spPr>
              <a:xfrm>
                <a:off x="36756818" y="9387672"/>
                <a:ext cx="4874718" cy="3539430"/>
              </a:xfrm>
              <a:prstGeom prst="rect">
                <a:avLst/>
              </a:prstGeom>
              <a:blipFill rotWithShape="0">
                <a:blip r:embed="rId13"/>
                <a:stretch>
                  <a:fillRect l="-2628" t="-2065" b="-3614"/>
                </a:stretch>
              </a:blipFill>
            </p:spPr>
            <p:txBody>
              <a:bodyPr/>
              <a:lstStyle/>
              <a:p>
                <a:r>
                  <a:rPr lang="en-US">
                    <a:noFill/>
                  </a:rPr>
                  <a:t> </a:t>
                </a:r>
              </a:p>
            </p:txBody>
          </p:sp>
        </mc:Fallback>
      </mc:AlternateContent>
      <p:sp>
        <p:nvSpPr>
          <p:cNvPr id="92" name="Content Placeholder 2"/>
          <p:cNvSpPr>
            <a:spLocks noGrp="1"/>
          </p:cNvSpPr>
          <p:nvPr>
            <p:ph sz="quarter" idx="32"/>
          </p:nvPr>
        </p:nvSpPr>
        <p:spPr>
          <a:xfrm>
            <a:off x="15543299" y="25968099"/>
            <a:ext cx="13428494" cy="6377754"/>
          </a:xfrm>
          <a:solidFill>
            <a:schemeClr val="bg1">
              <a:alpha val="81000"/>
            </a:schemeClr>
          </a:solidFill>
        </p:spPr>
        <p:txBody>
          <a:bodyPr lIns="91440">
            <a:normAutofit/>
          </a:bodyPr>
          <a:lstStyle/>
          <a:p>
            <a:pPr marL="0" indent="0" algn="just">
              <a:buNone/>
            </a:pPr>
            <a:r>
              <a:rPr lang="en-US" sz="3200" dirty="0" smtClean="0">
                <a:latin typeface="Palatino"/>
                <a:cs typeface="Palatino"/>
              </a:rPr>
              <a:t>We have shown that the </a:t>
            </a:r>
            <a:r>
              <a:rPr lang="en-US" sz="3200" dirty="0">
                <a:latin typeface="Palatino" charset="0"/>
                <a:ea typeface="Palatino" charset="0"/>
                <a:cs typeface="Palatino" charset="0"/>
              </a:rPr>
              <a:t>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R</a:t>
            </a:r>
            <a:r>
              <a:rPr lang="en-US" sz="3200" baseline="-25000" dirty="0" smtClean="0">
                <a:latin typeface="Palatino" charset="0"/>
                <a:ea typeface="Palatino" charset="0"/>
                <a:cs typeface="Palatino" charset="0"/>
              </a:rPr>
              <a:t>2</a:t>
            </a:r>
            <a:r>
              <a:rPr lang="en-US" sz="3200" dirty="0" smtClean="0">
                <a:latin typeface="Palatino"/>
                <a:cs typeface="Palatino"/>
              </a:rPr>
              <a:t>, proposed in Ref. [2] can be successfully implemented for SIDIS data. </a:t>
            </a:r>
            <a:r>
              <a:rPr lang="en-US" sz="3200" dirty="0" smtClean="0">
                <a:latin typeface="Palatino"/>
                <a:cs typeface="Palatino"/>
              </a:rPr>
              <a:t>Moreover, </a:t>
            </a:r>
            <a:r>
              <a:rPr lang="en-US" sz="3200" dirty="0" smtClean="0">
                <a:latin typeface="Palatino"/>
                <a:cs typeface="Palatino"/>
              </a:rPr>
              <a:t>we have shown that the found region of applicability of TMD factorization is compatible with naïve expectations, namely, low </a:t>
            </a:r>
            <a:r>
              <a:rPr lang="en-US" sz="3200" i="1" dirty="0" err="1" smtClean="0">
                <a:latin typeface="Palatino"/>
                <a:cs typeface="Palatino"/>
              </a:rPr>
              <a:t>P</a:t>
            </a:r>
            <a:r>
              <a:rPr lang="en-US" sz="3200" i="1" baseline="-25000" dirty="0" err="1" smtClean="0">
                <a:latin typeface="Palatino"/>
                <a:cs typeface="Palatino"/>
              </a:rPr>
              <a:t>hT</a:t>
            </a:r>
            <a:r>
              <a:rPr lang="en-US" sz="3200" i="1" dirty="0" smtClean="0">
                <a:latin typeface="Palatino"/>
                <a:cs typeface="Palatino"/>
              </a:rPr>
              <a:t> </a:t>
            </a:r>
            <a:r>
              <a:rPr lang="en-US" sz="3200" dirty="0" smtClean="0">
                <a:latin typeface="Palatino"/>
                <a:cs typeface="Palatino"/>
              </a:rPr>
              <a:t>region. We estimated that at least 50% of the data from HERMES measurements could be used in phenomenological analysis. In Fig. 6 we plot all available data grouping the data points in existing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a:t>
            </a:r>
            <a:r>
              <a:rPr lang="en-US" sz="3200" dirty="0" smtClean="0">
                <a:latin typeface="Palatino"/>
                <a:cs typeface="Palatino"/>
              </a:rPr>
              <a:t>bins and showing color lines to guide the eye that connect the points for representative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a:t>
            </a:r>
            <a:r>
              <a:rPr lang="en-US" sz="3200" dirty="0" smtClean="0">
                <a:latin typeface="Palatino"/>
                <a:cs typeface="Palatino"/>
              </a:rPr>
              <a:t>bins. One can observe that the </a:t>
            </a:r>
            <a:r>
              <a:rPr lang="en-US" sz="3200" dirty="0" smtClean="0">
                <a:latin typeface="Palatino"/>
                <a:cs typeface="Palatino"/>
              </a:rPr>
              <a:t>characteristic </a:t>
            </a:r>
            <a:r>
              <a:rPr lang="en-US" sz="3200" dirty="0" smtClean="0">
                <a:latin typeface="Palatino"/>
                <a:cs typeface="Palatino"/>
              </a:rPr>
              <a:t>bell curve shape of TMDs, and in particular the maximum of distributions belong to the TMD (current) region.</a:t>
            </a:r>
          </a:p>
        </p:txBody>
      </p:sp>
      <p:sp>
        <p:nvSpPr>
          <p:cNvPr id="34" name="Text Placeholder 8"/>
          <p:cNvSpPr>
            <a:spLocks noGrp="1"/>
          </p:cNvSpPr>
          <p:nvPr>
            <p:ph type="body" sz="quarter" idx="21"/>
          </p:nvPr>
        </p:nvSpPr>
        <p:spPr>
          <a:xfrm>
            <a:off x="921674" y="25230519"/>
            <a:ext cx="14216726" cy="804899"/>
          </a:xfrm>
        </p:spPr>
        <p:txBody>
          <a:bodyPr/>
          <a:lstStyle/>
          <a:p>
            <a:r>
              <a:rPr lang="en-US" sz="4400" b="1" dirty="0">
                <a:latin typeface="Palatino" charset="0"/>
                <a:ea typeface="Palatino" charset="0"/>
                <a:cs typeface="Palatino" charset="0"/>
              </a:rPr>
              <a:t>The </a:t>
            </a:r>
            <a:r>
              <a:rPr lang="en-US" sz="4400" b="1" dirty="0" smtClean="0">
                <a:latin typeface="Palatino" charset="0"/>
                <a:ea typeface="Palatino" charset="0"/>
                <a:cs typeface="Palatino" charset="0"/>
              </a:rPr>
              <a:t>EXPERIMENTAL DATA</a:t>
            </a:r>
            <a:endParaRPr lang="en-US" sz="4400" b="1" dirty="0">
              <a:latin typeface="Palatino" charset="0"/>
              <a:ea typeface="Palatino" charset="0"/>
              <a:cs typeface="Palatino" charset="0"/>
            </a:endParaRPr>
          </a:p>
        </p:txBody>
      </p:sp>
      <p:sp>
        <p:nvSpPr>
          <p:cNvPr id="91" name="TextBox 90"/>
          <p:cNvSpPr txBox="1"/>
          <p:nvPr/>
        </p:nvSpPr>
        <p:spPr>
          <a:xfrm>
            <a:off x="16814800" y="18443816"/>
            <a:ext cx="24663400" cy="523220"/>
          </a:xfrm>
          <a:prstGeom prst="rect">
            <a:avLst/>
          </a:prstGeom>
          <a:solidFill>
            <a:schemeClr val="bg1">
              <a:alpha val="86000"/>
            </a:schemeClr>
          </a:solidFill>
          <a:effectLst/>
        </p:spPr>
        <p:txBody>
          <a:bodyPr wrap="square" rtlCol="0">
            <a:spAutoFit/>
          </a:bodyPr>
          <a:lstStyle/>
          <a:p>
            <a:pPr algn="ctr"/>
            <a:r>
              <a:rPr lang="en-US" sz="2800" dirty="0">
                <a:latin typeface="Palatino"/>
                <a:cs typeface="Palatino"/>
              </a:rPr>
              <a:t>Figure 6</a:t>
            </a:r>
            <a:r>
              <a:rPr lang="en-US" sz="2800" dirty="0" smtClean="0">
                <a:latin typeface="Palatino"/>
                <a:cs typeface="Palatino"/>
              </a:rPr>
              <a:t>: All HERMES </a:t>
            </a:r>
            <a:r>
              <a:rPr lang="en-US" sz="2800" dirty="0">
                <a:latin typeface="Palatino"/>
                <a:cs typeface="Palatino"/>
              </a:rPr>
              <a:t>multiplicity data </a:t>
            </a:r>
            <a:r>
              <a:rPr lang="en-US" sz="2800" dirty="0" smtClean="0">
                <a:latin typeface="Palatino"/>
                <a:cs typeface="Palatino"/>
              </a:rPr>
              <a:t>points as </a:t>
            </a:r>
            <a:r>
              <a:rPr lang="en-US" sz="2800" dirty="0">
                <a:latin typeface="Palatino"/>
                <a:cs typeface="Palatino"/>
              </a:rPr>
              <a:t>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a:t>
            </a:r>
            <a:r>
              <a:rPr lang="en-US" sz="2800" dirty="0" smtClean="0">
                <a:latin typeface="Palatino"/>
                <a:cs typeface="Palatino"/>
              </a:rPr>
              <a:t>The color scheme is the same as in Fig. 5. </a:t>
            </a:r>
            <a:endParaRPr lang="en-US" sz="2800" dirty="0">
              <a:latin typeface="Palatino"/>
              <a:cs typeface="Palatino"/>
            </a:endParaRPr>
          </a:p>
        </p:txBody>
      </p:sp>
      <p:sp>
        <p:nvSpPr>
          <p:cNvPr id="77" name="Text Placeholder 8"/>
          <p:cNvSpPr>
            <a:spLocks noGrp="1"/>
          </p:cNvSpPr>
          <p:nvPr>
            <p:ph type="body" sz="quarter" idx="21"/>
          </p:nvPr>
        </p:nvSpPr>
        <p:spPr>
          <a:xfrm>
            <a:off x="29173217" y="5461133"/>
            <a:ext cx="13886589" cy="804899"/>
          </a:xfrm>
        </p:spPr>
        <p:txBody>
          <a:bodyPr anchor="ctr" anchorCtr="0"/>
          <a:lstStyle/>
          <a:p>
            <a:r>
              <a:rPr lang="en-US" sz="4400" b="1" dirty="0">
                <a:latin typeface="Palatino" charset="0"/>
                <a:ea typeface="Palatino" charset="0"/>
                <a:cs typeface="Palatino" charset="0"/>
              </a:rPr>
              <a:t>DATA </a:t>
            </a:r>
            <a:r>
              <a:rPr lang="en-US" sz="4400" b="1" dirty="0" smtClean="0">
                <a:latin typeface="Palatino" charset="0"/>
                <a:ea typeface="Palatino" charset="0"/>
                <a:cs typeface="Palatino" charset="0"/>
              </a:rPr>
              <a:t>Analysis</a:t>
            </a:r>
            <a:endParaRPr lang="en-US" sz="4400" b="1" dirty="0">
              <a:latin typeface="Palatino" charset="0"/>
              <a:ea typeface="Palatino" charset="0"/>
              <a:cs typeface="Palatino" charset="0"/>
            </a:endParaRPr>
          </a:p>
        </p:txBody>
      </p:sp>
      <p:pic>
        <p:nvPicPr>
          <p:cNvPr id="40" name="Picture 3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6645795" y="609130"/>
            <a:ext cx="7245405" cy="3284304"/>
          </a:xfrm>
          <a:prstGeom prst="rect">
            <a:avLst/>
          </a:prstGeom>
        </p:spPr>
      </p:pic>
      <p:pic>
        <p:nvPicPr>
          <p:cNvPr id="41" name="Picture 4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06561" y="1176932"/>
            <a:ext cx="3118323" cy="3134621"/>
          </a:xfrm>
          <a:prstGeom prst="rect">
            <a:avLst/>
          </a:prstGeom>
        </p:spPr>
      </p:pic>
      <p:pic>
        <p:nvPicPr>
          <p:cNvPr id="45" name="Picture 44"/>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6301562" y="18919944"/>
            <a:ext cx="25329974" cy="6419627"/>
          </a:xfrm>
          <a:prstGeom prst="rect">
            <a:avLst/>
          </a:prstGeom>
        </p:spPr>
      </p:pic>
      <p:sp>
        <p:nvSpPr>
          <p:cNvPr id="57" name="Text Placeholder 8"/>
          <p:cNvSpPr>
            <a:spLocks noGrp="1"/>
          </p:cNvSpPr>
          <p:nvPr>
            <p:ph type="body" sz="quarter" idx="21"/>
          </p:nvPr>
        </p:nvSpPr>
        <p:spPr>
          <a:xfrm>
            <a:off x="15566661" y="25219546"/>
            <a:ext cx="27513041" cy="804899"/>
          </a:xfrm>
        </p:spPr>
        <p:txBody>
          <a:bodyPr/>
          <a:lstStyle/>
          <a:p>
            <a:r>
              <a:rPr lang="en-US" sz="4400" b="1" dirty="0">
                <a:latin typeface="Palatino" charset="0"/>
                <a:ea typeface="Palatino" charset="0"/>
                <a:cs typeface="Palatino" charset="0"/>
              </a:rPr>
              <a:t>Conclusions and outlook</a:t>
            </a:r>
          </a:p>
        </p:txBody>
      </p:sp>
      <p:sp>
        <p:nvSpPr>
          <p:cNvPr id="93" name="Content Placeholder 2"/>
          <p:cNvSpPr>
            <a:spLocks noGrp="1"/>
          </p:cNvSpPr>
          <p:nvPr>
            <p:ph sz="quarter" idx="32"/>
          </p:nvPr>
        </p:nvSpPr>
        <p:spPr>
          <a:xfrm>
            <a:off x="29311500" y="26038924"/>
            <a:ext cx="13428494" cy="2168910"/>
          </a:xfrm>
          <a:solidFill>
            <a:schemeClr val="bg1">
              <a:alpha val="81000"/>
            </a:schemeClr>
          </a:solidFill>
        </p:spPr>
        <p:txBody>
          <a:bodyPr lIns="91440">
            <a:normAutofit lnSpcReduction="10000"/>
          </a:bodyPr>
          <a:lstStyle/>
          <a:p>
            <a:pPr marL="0" indent="0" algn="just">
              <a:buNone/>
            </a:pPr>
            <a:r>
              <a:rPr lang="en-US" sz="3200" dirty="0" smtClean="0">
                <a:latin typeface="Palatino"/>
                <a:cs typeface="Palatino"/>
              </a:rPr>
              <a:t>The next step step of our analysis will include a phenomenological fit of the data and extraction of underlying TMDs. We will also investigate the influence of the choice of underlying </a:t>
            </a:r>
            <a:r>
              <a:rPr lang="en-US" sz="3200" dirty="0" err="1" smtClean="0">
                <a:latin typeface="Palatino"/>
                <a:cs typeface="Palatino"/>
              </a:rPr>
              <a:t>parton</a:t>
            </a:r>
            <a:r>
              <a:rPr lang="en-US" sz="3200" dirty="0" smtClean="0">
                <a:latin typeface="Palatino"/>
                <a:cs typeface="Palatino"/>
              </a:rPr>
              <a:t> kinematics on the ratios and determination of TMD and other regions.</a:t>
            </a:r>
          </a:p>
        </p:txBody>
      </p:sp>
    </p:spTree>
    <p:extLst>
      <p:ext uri="{BB962C8B-B14F-4D97-AF65-F5344CB8AC3E}">
        <p14:creationId xmlns:p14="http://schemas.microsoft.com/office/powerpoint/2010/main" val="931198942"/>
      </p:ext>
    </p:extLst>
  </p:cSld>
  <p:clrMapOvr>
    <a:masterClrMapping/>
  </p:clrMapOvr>
  <p:timing>
    <p:tnLst>
      <p:par>
        <p:cTn id="1" dur="indefinite" restart="never" nodeType="tmRoot"/>
      </p:par>
    </p:tnLst>
  </p:timing>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1244</Words>
  <Application>Microsoft Macintosh PowerPoint</Application>
  <PresentationFormat>Custom</PresentationFormat>
  <Paragraphs>83</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Calibri</vt:lpstr>
      <vt:lpstr>Calibri Light</vt:lpstr>
      <vt:lpstr>Cambria</vt:lpstr>
      <vt:lpstr>Cambria Math</vt:lpstr>
      <vt:lpstr>Palatino</vt:lpstr>
      <vt:lpstr>Times New Roman</vt:lpstr>
      <vt:lpstr>Arial</vt:lpstr>
      <vt:lpstr>Medical Poster</vt:lpstr>
      <vt:lpstr>Collinearity criteria for transverse momentum dependent distributions in SIDIS: Study of the origin of Semi-Inclusive Deep Inelastic Scattering (SIDIS) </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2018-04-20T17:24:12Z</cp:lastPrinted>
  <dcterms:modified xsi:type="dcterms:W3CDTF">2019-10-08T19:10:41Z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